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7010400" cy="9296400"/>
  <p:defaultTextStyle>
    <a:defPPr>
      <a:defRPr lang="en-US"/>
    </a:defPPr>
    <a:lvl1pPr marL="0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9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04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39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74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09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44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78" algn="l" defTabSz="4571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29676" y="365126"/>
            <a:ext cx="2740025" cy="77946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365126"/>
            <a:ext cx="8067675" cy="77946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2014"/>
            <a:ext cx="5403850" cy="6027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5850" y="2132014"/>
            <a:ext cx="5403850" cy="6027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5" indent="0">
              <a:buNone/>
              <a:defRPr sz="2000" b="1"/>
            </a:lvl2pPr>
            <a:lvl3pPr marL="914269" indent="0">
              <a:buNone/>
              <a:defRPr sz="1800" b="1"/>
            </a:lvl3pPr>
            <a:lvl4pPr marL="1371404" indent="0">
              <a:buNone/>
              <a:defRPr sz="1600" b="1"/>
            </a:lvl4pPr>
            <a:lvl5pPr marL="1828539" indent="0">
              <a:buNone/>
              <a:defRPr sz="1600" b="1"/>
            </a:lvl5pPr>
            <a:lvl6pPr marL="2285674" indent="0">
              <a:buNone/>
              <a:defRPr sz="1600" b="1"/>
            </a:lvl6pPr>
            <a:lvl7pPr marL="2742809" indent="0">
              <a:buNone/>
              <a:defRPr sz="1600" b="1"/>
            </a:lvl7pPr>
            <a:lvl8pPr marL="3199944" indent="0">
              <a:buNone/>
              <a:defRPr sz="1600" b="1"/>
            </a:lvl8pPr>
            <a:lvl9pPr marL="365707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5" indent="0">
              <a:buNone/>
              <a:defRPr sz="2000" b="1"/>
            </a:lvl2pPr>
            <a:lvl3pPr marL="914269" indent="0">
              <a:buNone/>
              <a:defRPr sz="1800" b="1"/>
            </a:lvl3pPr>
            <a:lvl4pPr marL="1371404" indent="0">
              <a:buNone/>
              <a:defRPr sz="1600" b="1"/>
            </a:lvl4pPr>
            <a:lvl5pPr marL="1828539" indent="0">
              <a:buNone/>
              <a:defRPr sz="1600" b="1"/>
            </a:lvl5pPr>
            <a:lvl6pPr marL="2285674" indent="0">
              <a:buNone/>
              <a:defRPr sz="1600" b="1"/>
            </a:lvl6pPr>
            <a:lvl7pPr marL="2742809" indent="0">
              <a:buNone/>
              <a:defRPr sz="1600" b="1"/>
            </a:lvl7pPr>
            <a:lvl8pPr marL="3199944" indent="0">
              <a:buNone/>
              <a:defRPr sz="1600" b="1"/>
            </a:lvl8pPr>
            <a:lvl9pPr marL="365707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5" indent="0">
              <a:buNone/>
              <a:defRPr sz="1200"/>
            </a:lvl2pPr>
            <a:lvl3pPr marL="914269" indent="0">
              <a:buNone/>
              <a:defRPr sz="1000"/>
            </a:lvl3pPr>
            <a:lvl4pPr marL="1371404" indent="0">
              <a:buNone/>
              <a:defRPr sz="900"/>
            </a:lvl4pPr>
            <a:lvl5pPr marL="1828539" indent="0">
              <a:buNone/>
              <a:defRPr sz="900"/>
            </a:lvl5pPr>
            <a:lvl6pPr marL="2285674" indent="0">
              <a:buNone/>
              <a:defRPr sz="900"/>
            </a:lvl6pPr>
            <a:lvl7pPr marL="2742809" indent="0">
              <a:buNone/>
              <a:defRPr sz="900"/>
            </a:lvl7pPr>
            <a:lvl8pPr marL="3199944" indent="0">
              <a:buNone/>
              <a:defRPr sz="900"/>
            </a:lvl8pPr>
            <a:lvl9pPr marL="365707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5" indent="0">
              <a:buNone/>
              <a:defRPr sz="2800"/>
            </a:lvl2pPr>
            <a:lvl3pPr marL="914269" indent="0">
              <a:buNone/>
              <a:defRPr sz="2400"/>
            </a:lvl3pPr>
            <a:lvl4pPr marL="1371404" indent="0">
              <a:buNone/>
              <a:defRPr sz="2000"/>
            </a:lvl4pPr>
            <a:lvl5pPr marL="1828539" indent="0">
              <a:buNone/>
              <a:defRPr sz="2000"/>
            </a:lvl5pPr>
            <a:lvl6pPr marL="2285674" indent="0">
              <a:buNone/>
              <a:defRPr sz="2000"/>
            </a:lvl6pPr>
            <a:lvl7pPr marL="2742809" indent="0">
              <a:buNone/>
              <a:defRPr sz="2000"/>
            </a:lvl7pPr>
            <a:lvl8pPr marL="3199944" indent="0">
              <a:buNone/>
              <a:defRPr sz="2000"/>
            </a:lvl8pPr>
            <a:lvl9pPr marL="365707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5" indent="0">
              <a:buNone/>
              <a:defRPr sz="1200"/>
            </a:lvl2pPr>
            <a:lvl3pPr marL="914269" indent="0">
              <a:buNone/>
              <a:defRPr sz="1000"/>
            </a:lvl3pPr>
            <a:lvl4pPr marL="1371404" indent="0">
              <a:buNone/>
              <a:defRPr sz="900"/>
            </a:lvl4pPr>
            <a:lvl5pPr marL="1828539" indent="0">
              <a:buNone/>
              <a:defRPr sz="900"/>
            </a:lvl5pPr>
            <a:lvl6pPr marL="2285674" indent="0">
              <a:buNone/>
              <a:defRPr sz="900"/>
            </a:lvl6pPr>
            <a:lvl7pPr marL="2742809" indent="0">
              <a:buNone/>
              <a:defRPr sz="900"/>
            </a:lvl7pPr>
            <a:lvl8pPr marL="3199944" indent="0">
              <a:buNone/>
              <a:defRPr sz="900"/>
            </a:lvl8pPr>
            <a:lvl9pPr marL="365707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7" tIns="45713" rIns="91427" bIns="4571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27" tIns="45713" rIns="91427" bIns="457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212ED-A185-3940-ABE7-90B1D6700099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BD6B9-0EBC-014F-A842-26D14E094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3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1" indent="-342851" algn="l" defTabSz="45713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4" indent="-285709" algn="l" defTabSz="45713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7" indent="-228567" algn="l" defTabSz="4571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71" indent="-228567" algn="l" defTabSz="45713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6" indent="-228567" algn="l" defTabSz="45713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41" indent="-228567" algn="l" defTabSz="4571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6" indent="-228567" algn="l" defTabSz="4571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11" indent="-228567" algn="l" defTabSz="4571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46" indent="-228567" algn="l" defTabSz="4571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5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9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4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9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74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9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44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8" algn="l" defTabSz="4571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85961" y="446215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tx1"/>
                </a:solidFill>
              </a:rPr>
              <a:t>Avid Life Media Inc.</a:t>
            </a:r>
          </a:p>
          <a:p>
            <a:pPr algn="ctr"/>
            <a:r>
              <a:rPr lang="en-US" sz="700" dirty="0" smtClean="0">
                <a:solidFill>
                  <a:schemeClr val="tx1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chemeClr val="tx1"/>
                </a:solidFill>
              </a:rPr>
              <a:t>April 3, 2007</a:t>
            </a:r>
            <a:endParaRPr lang="en-US" sz="600" i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47800" y="1191013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Avid Dating Life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August 3, 2007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00999" y="1177477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ALM Labs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June 17,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557710" y="1177478"/>
            <a:ext cx="930196" cy="442607"/>
          </a:xfrm>
          <a:prstGeom prst="rect">
            <a:avLst/>
          </a:prstGeom>
          <a:noFill/>
          <a:ln w="127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Cougar Life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21, 2009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609361" y="1177478"/>
            <a:ext cx="930196" cy="442607"/>
          </a:xfrm>
          <a:prstGeom prst="rect">
            <a:avLst/>
          </a:prstGeom>
          <a:noFill/>
          <a:ln w="127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Established Men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October 30,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35500" y="1177478"/>
            <a:ext cx="984943" cy="442607"/>
          </a:xfrm>
          <a:prstGeom prst="rect">
            <a:avLst/>
          </a:prstGeom>
          <a:noFill/>
          <a:ln w="127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Personal Lifestyle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November 21,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99632" y="1177478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Avid D.I.Y. Life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August 21, 2007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89887" y="1918360"/>
            <a:ext cx="930196" cy="442607"/>
          </a:xfrm>
          <a:prstGeom prst="rect">
            <a:avLst/>
          </a:prstGeom>
          <a:noFill/>
          <a:ln w="127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ADL Europe Limited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(Ireland)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August 24, 2010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32151" y="1918359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Hot or Not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(Alberta)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November 9, 2009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32151" y="2644395"/>
            <a:ext cx="946417" cy="442607"/>
          </a:xfrm>
          <a:prstGeom prst="rect">
            <a:avLst/>
          </a:prstGeom>
          <a:noFill/>
          <a:ln w="127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Hot or Not Media Inc. 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(Delaware)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November 9, 2009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899632" y="1620085"/>
            <a:ext cx="930196" cy="44260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Mabo</a:t>
            </a:r>
            <a:r>
              <a:rPr lang="en-US" sz="700" dirty="0" smtClean="0">
                <a:solidFill>
                  <a:srgbClr val="000000"/>
                </a:solidFill>
              </a:rPr>
              <a:t> Media Group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(Ontario)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March 25, 2004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65204" y="3429000"/>
            <a:ext cx="930196" cy="442607"/>
          </a:xfrm>
          <a:prstGeom prst="rect">
            <a:avLst/>
          </a:prstGeom>
          <a:noFill/>
          <a:ln w="127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ADL Media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(Delaware)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March 3,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447800" y="3429000"/>
            <a:ext cx="930196" cy="442607"/>
          </a:xfrm>
          <a:prstGeom prst="rect">
            <a:avLst/>
          </a:prstGeom>
          <a:noFill/>
          <a:ln w="127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CL Media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(Delaware)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2009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524091" y="3425392"/>
            <a:ext cx="930196" cy="442607"/>
          </a:xfrm>
          <a:prstGeom prst="rect">
            <a:avLst/>
          </a:prstGeom>
          <a:noFill/>
          <a:ln w="127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EM Media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(Delaware)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November 13,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606688" y="3425392"/>
            <a:ext cx="1028812" cy="442607"/>
          </a:xfrm>
          <a:prstGeom prst="rect">
            <a:avLst/>
          </a:prstGeom>
          <a:noFill/>
          <a:ln w="127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Personal Lifestyle Media Inc.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(Delaware)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November 21, 2008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745236" y="4165634"/>
            <a:ext cx="11543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Totalicus</a:t>
            </a:r>
            <a:r>
              <a:rPr lang="en-US" sz="700" dirty="0" smtClean="0">
                <a:solidFill>
                  <a:srgbClr val="000000"/>
                </a:solidFill>
              </a:rPr>
              <a:t> Holding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Holding company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082473" y="4846741"/>
            <a:ext cx="11543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Invocatio</a:t>
            </a:r>
            <a:r>
              <a:rPr lang="en-US" sz="700" dirty="0" smtClean="0">
                <a:solidFill>
                  <a:srgbClr val="000000"/>
                </a:solidFill>
              </a:rPr>
              <a:t> Holding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Holding IP companies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  <a:endParaRPr lang="en-US" sz="600" i="1" dirty="0" smtClean="0">
              <a:solidFill>
                <a:srgbClr val="000000"/>
              </a:solidFill>
            </a:endParaRP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560559" y="4682385"/>
            <a:ext cx="1261413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Coniungere</a:t>
            </a:r>
            <a:r>
              <a:rPr lang="en-US" sz="700" dirty="0" smtClean="0">
                <a:solidFill>
                  <a:srgbClr val="000000"/>
                </a:solidFill>
              </a:rPr>
              <a:t> Holding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Holding operating companies</a:t>
            </a: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62530" y="5630333"/>
            <a:ext cx="10825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AM Spectrum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IP of AM International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27,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593895" y="5630333"/>
            <a:ext cx="9301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CL </a:t>
            </a:r>
            <a:r>
              <a:rPr lang="en-US" sz="700" dirty="0" err="1" smtClean="0">
                <a:solidFill>
                  <a:srgbClr val="000000"/>
                </a:solidFill>
              </a:rPr>
              <a:t>Vitalicus</a:t>
            </a:r>
            <a:r>
              <a:rPr lang="en-US" sz="700" dirty="0" smtClean="0">
                <a:solidFill>
                  <a:srgbClr val="000000"/>
                </a:solidFill>
              </a:rPr>
              <a:t>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IP of Cougar Life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659671" y="5630333"/>
            <a:ext cx="10825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EM </a:t>
            </a:r>
            <a:r>
              <a:rPr lang="en-US" sz="700" dirty="0" err="1" smtClean="0">
                <a:solidFill>
                  <a:srgbClr val="000000"/>
                </a:solidFill>
              </a:rPr>
              <a:t>Constat</a:t>
            </a:r>
            <a:r>
              <a:rPr lang="en-US" sz="700" dirty="0" smtClean="0">
                <a:solidFill>
                  <a:srgbClr val="000000"/>
                </a:solidFill>
              </a:rPr>
              <a:t>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IP of Established Men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894667" y="5630333"/>
            <a:ext cx="1082596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SN </a:t>
            </a:r>
            <a:r>
              <a:rPr lang="en-US" sz="700" dirty="0" err="1" smtClean="0">
                <a:solidFill>
                  <a:srgbClr val="000000"/>
                </a:solidFill>
              </a:rPr>
              <a:t>Conor</a:t>
            </a:r>
            <a:r>
              <a:rPr lang="en-US" sz="700" dirty="0" smtClean="0">
                <a:solidFill>
                  <a:srgbClr val="000000"/>
                </a:solidFill>
              </a:rPr>
              <a:t>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IP of </a:t>
            </a:r>
            <a:r>
              <a:rPr lang="en-US" sz="700" i="1" dirty="0" err="1" smtClean="0">
                <a:solidFill>
                  <a:srgbClr val="000000"/>
                </a:solidFill>
              </a:rPr>
              <a:t>Swappernet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December 2012</a:t>
            </a:r>
            <a:endParaRPr lang="en-US" sz="600" i="1" dirty="0">
              <a:solidFill>
                <a:srgbClr val="000000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465481" y="5626322"/>
            <a:ext cx="1326141" cy="442607"/>
          </a:xfrm>
          <a:prstGeom prst="rect">
            <a:avLst/>
          </a:prstGeom>
          <a:noFill/>
          <a:ln w="12700" cmpd="sng">
            <a:solidFill>
              <a:srgbClr val="00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Praecellens</a:t>
            </a:r>
            <a:r>
              <a:rPr lang="en-US" sz="700" dirty="0" smtClean="0">
                <a:solidFill>
                  <a:srgbClr val="000000"/>
                </a:solidFill>
              </a:rPr>
              <a:t>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Billing agent + management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CYPRUS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27, 2012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76742" y="5630333"/>
            <a:ext cx="1195621" cy="442607"/>
          </a:xfrm>
          <a:prstGeom prst="rect">
            <a:avLst/>
          </a:prstGeom>
          <a:noFill/>
          <a:ln w="12700" cmpd="sng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Fructus</a:t>
            </a:r>
            <a:r>
              <a:rPr lang="en-US" sz="700" dirty="0" smtClean="0">
                <a:solidFill>
                  <a:srgbClr val="000000"/>
                </a:solidFill>
              </a:rPr>
              <a:t> Opus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Operating company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BVI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16, 2012</a:t>
            </a:r>
          </a:p>
        </p:txBody>
      </p:sp>
      <p:sp>
        <p:nvSpPr>
          <p:cNvPr id="68" name="Rectangle 67"/>
          <p:cNvSpPr/>
          <p:nvPr/>
        </p:nvSpPr>
        <p:spPr>
          <a:xfrm>
            <a:off x="7854335" y="5630333"/>
            <a:ext cx="1195621" cy="442607"/>
          </a:xfrm>
          <a:prstGeom prst="rect">
            <a:avLst/>
          </a:prstGeom>
          <a:noFill/>
          <a:ln w="12700" cmpd="sng">
            <a:solidFill>
              <a:srgbClr val="00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solidFill>
                  <a:srgbClr val="000000"/>
                </a:solidFill>
              </a:rPr>
              <a:t>Pernimus</a:t>
            </a:r>
            <a:r>
              <a:rPr lang="en-US" sz="700" dirty="0" smtClean="0">
                <a:solidFill>
                  <a:srgbClr val="000000"/>
                </a:solidFill>
              </a:rPr>
              <a:t> Limited</a:t>
            </a:r>
          </a:p>
          <a:p>
            <a:pPr algn="ctr"/>
            <a:r>
              <a:rPr lang="en-US" sz="700" i="1" dirty="0" smtClean="0">
                <a:solidFill>
                  <a:srgbClr val="000000"/>
                </a:solidFill>
              </a:rPr>
              <a:t>Affiliate programs</a:t>
            </a:r>
            <a:endParaRPr lang="en-US" sz="700" dirty="0" smtClean="0">
              <a:solidFill>
                <a:srgbClr val="000000"/>
              </a:solidFill>
            </a:endParaRPr>
          </a:p>
          <a:p>
            <a:pPr algn="ctr"/>
            <a:r>
              <a:rPr lang="en-US" sz="700" dirty="0" smtClean="0">
                <a:solidFill>
                  <a:srgbClr val="000000"/>
                </a:solidFill>
              </a:rPr>
              <a:t>CYPRUS</a:t>
            </a:r>
          </a:p>
          <a:p>
            <a:pPr algn="ctr"/>
            <a:r>
              <a:rPr lang="en-US" sz="600" i="1" dirty="0" smtClean="0">
                <a:solidFill>
                  <a:srgbClr val="000000"/>
                </a:solidFill>
              </a:rPr>
              <a:t>July 27, 2012</a:t>
            </a:r>
          </a:p>
        </p:txBody>
      </p:sp>
      <p:cxnSp>
        <p:nvCxnSpPr>
          <p:cNvPr id="3" name="Curved Connector 2"/>
          <p:cNvCxnSpPr>
            <a:stCxn id="41" idx="2"/>
            <a:endCxn id="51" idx="0"/>
          </p:cNvCxnSpPr>
          <p:nvPr/>
        </p:nvCxnSpPr>
        <p:spPr>
          <a:xfrm rot="5400000">
            <a:off x="473910" y="1990012"/>
            <a:ext cx="1795380" cy="1082596"/>
          </a:xfrm>
          <a:prstGeom prst="curvedConnector3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54" idx="2"/>
            <a:endCxn id="67" idx="0"/>
          </p:cNvCxnSpPr>
          <p:nvPr/>
        </p:nvCxnSpPr>
        <p:spPr>
          <a:xfrm rot="16200000" flipH="1">
            <a:off x="4066656" y="3922436"/>
            <a:ext cx="1762334" cy="1653459"/>
          </a:xfrm>
          <a:prstGeom prst="curvedConnector3">
            <a:avLst>
              <a:gd name="adj1" fmla="val 50000"/>
            </a:avLst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53" idx="2"/>
            <a:endCxn id="67" idx="0"/>
          </p:cNvCxnSpPr>
          <p:nvPr/>
        </p:nvCxnSpPr>
        <p:spPr>
          <a:xfrm rot="16200000" flipH="1">
            <a:off x="3500704" y="3356484"/>
            <a:ext cx="1762334" cy="2785364"/>
          </a:xfrm>
          <a:prstGeom prst="curvedConnector3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urved Connector 12"/>
          <p:cNvCxnSpPr>
            <a:stCxn id="52" idx="2"/>
            <a:endCxn id="67" idx="0"/>
          </p:cNvCxnSpPr>
          <p:nvPr/>
        </p:nvCxnSpPr>
        <p:spPr>
          <a:xfrm rot="16200000" flipH="1">
            <a:off x="2964362" y="2820142"/>
            <a:ext cx="1758726" cy="3861655"/>
          </a:xfrm>
          <a:prstGeom prst="curvedConnector3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66" idx="0"/>
            <a:endCxn id="67" idx="0"/>
          </p:cNvCxnSpPr>
          <p:nvPr/>
        </p:nvCxnSpPr>
        <p:spPr>
          <a:xfrm rot="16200000" flipH="1" flipV="1">
            <a:off x="6449547" y="4951327"/>
            <a:ext cx="4011" cy="1353999"/>
          </a:xfrm>
          <a:prstGeom prst="curvedConnector3">
            <a:avLst>
              <a:gd name="adj1" fmla="val -5699327"/>
            </a:avLst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1054985" y="3241675"/>
            <a:ext cx="2938211" cy="133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100" dirty="0" smtClean="0"/>
              <a:t>Processing companies</a:t>
            </a:r>
            <a:endParaRPr lang="en-CA" sz="1100" dirty="0"/>
          </a:p>
        </p:txBody>
      </p:sp>
      <p:sp>
        <p:nvSpPr>
          <p:cNvPr id="58" name="Rounded Rectangle 57"/>
          <p:cNvSpPr/>
          <p:nvPr/>
        </p:nvSpPr>
        <p:spPr>
          <a:xfrm>
            <a:off x="6448901" y="5454650"/>
            <a:ext cx="1342721" cy="133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900" dirty="0" smtClean="0"/>
              <a:t>Processing company</a:t>
            </a:r>
            <a:endParaRPr lang="en-CA" sz="900" dirty="0"/>
          </a:p>
        </p:txBody>
      </p:sp>
      <p:sp>
        <p:nvSpPr>
          <p:cNvPr id="17" name="Rounded Rectangle 16"/>
          <p:cNvSpPr/>
          <p:nvPr/>
        </p:nvSpPr>
        <p:spPr>
          <a:xfrm>
            <a:off x="733549" y="5454650"/>
            <a:ext cx="3648322" cy="1238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100" dirty="0" smtClean="0"/>
              <a:t>Holding of IP &amp; </a:t>
            </a:r>
            <a:r>
              <a:rPr lang="en-CA" sz="1100" dirty="0" smtClean="0"/>
              <a:t>Trademark</a:t>
            </a:r>
            <a:endParaRPr lang="en-CA" sz="1100" dirty="0"/>
          </a:p>
        </p:txBody>
      </p:sp>
      <p:cxnSp>
        <p:nvCxnSpPr>
          <p:cNvPr id="19" name="Curved Connector 18"/>
          <p:cNvCxnSpPr>
            <a:endCxn id="68" idx="0"/>
          </p:cNvCxnSpPr>
          <p:nvPr/>
        </p:nvCxnSpPr>
        <p:spPr>
          <a:xfrm>
            <a:off x="2133600" y="1633620"/>
            <a:ext cx="6318546" cy="3996713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5184375" y="6117390"/>
            <a:ext cx="1187988" cy="30881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900" dirty="0" smtClean="0"/>
              <a:t>Operates all brands:</a:t>
            </a:r>
          </a:p>
          <a:p>
            <a:pPr algn="ctr"/>
            <a:r>
              <a:rPr lang="en-CA" sz="900" dirty="0" smtClean="0"/>
              <a:t>AM Int’l, CL, EM, SN</a:t>
            </a:r>
            <a:endParaRPr lang="en-CA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299</Words>
  <Application>Microsoft Office PowerPoint</Application>
  <PresentationFormat>On-screen Show (4:3)</PresentationFormat>
  <Paragraphs>90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Diana Horvat</dc:creator>
  <cp:lastModifiedBy>Tatiana Kresling</cp:lastModifiedBy>
  <cp:revision>12</cp:revision>
  <cp:lastPrinted>2012-12-06T13:40:01Z</cp:lastPrinted>
  <dcterms:created xsi:type="dcterms:W3CDTF">2012-12-05T20:30:02Z</dcterms:created>
  <dcterms:modified xsi:type="dcterms:W3CDTF">2012-12-13T20:26:58Z</dcterms:modified>
</cp:coreProperties>
</file>