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tiff" ContentType="image/tiff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3" r:id="rId1"/>
  </p:sldMasterIdLst>
  <p:notesMasterIdLst>
    <p:notesMasterId r:id="rId46"/>
  </p:notesMasterIdLst>
  <p:handoutMasterIdLst>
    <p:handoutMasterId r:id="rId47"/>
  </p:handoutMasterIdLst>
  <p:sldIdLst>
    <p:sldId id="256" r:id="rId2"/>
    <p:sldId id="367" r:id="rId3"/>
    <p:sldId id="411" r:id="rId4"/>
    <p:sldId id="404" r:id="rId5"/>
    <p:sldId id="325" r:id="rId6"/>
    <p:sldId id="356" r:id="rId7"/>
    <p:sldId id="439" r:id="rId8"/>
    <p:sldId id="440" r:id="rId9"/>
    <p:sldId id="413" r:id="rId10"/>
    <p:sldId id="414" r:id="rId11"/>
    <p:sldId id="415" r:id="rId12"/>
    <p:sldId id="416" r:id="rId13"/>
    <p:sldId id="417" r:id="rId14"/>
    <p:sldId id="418" r:id="rId15"/>
    <p:sldId id="419" r:id="rId16"/>
    <p:sldId id="420" r:id="rId17"/>
    <p:sldId id="421" r:id="rId18"/>
    <p:sldId id="422" r:id="rId19"/>
    <p:sldId id="423" r:id="rId20"/>
    <p:sldId id="424" r:id="rId21"/>
    <p:sldId id="425" r:id="rId22"/>
    <p:sldId id="426" r:id="rId23"/>
    <p:sldId id="427" r:id="rId24"/>
    <p:sldId id="428" r:id="rId25"/>
    <p:sldId id="429" r:id="rId26"/>
    <p:sldId id="430" r:id="rId27"/>
    <p:sldId id="431" r:id="rId28"/>
    <p:sldId id="432" r:id="rId29"/>
    <p:sldId id="433" r:id="rId30"/>
    <p:sldId id="434" r:id="rId31"/>
    <p:sldId id="435" r:id="rId32"/>
    <p:sldId id="436" r:id="rId33"/>
    <p:sldId id="437" r:id="rId34"/>
    <p:sldId id="386" r:id="rId35"/>
    <p:sldId id="384" r:id="rId36"/>
    <p:sldId id="390" r:id="rId37"/>
    <p:sldId id="387" r:id="rId38"/>
    <p:sldId id="385" r:id="rId39"/>
    <p:sldId id="438" r:id="rId40"/>
    <p:sldId id="449" r:id="rId41"/>
    <p:sldId id="450" r:id="rId42"/>
    <p:sldId id="451" r:id="rId43"/>
    <p:sldId id="452" r:id="rId44"/>
    <p:sldId id="453" r:id="rId4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03" autoAdjust="0"/>
    <p:restoredTop sz="96503" autoAdjust="0"/>
  </p:normalViewPr>
  <p:slideViewPr>
    <p:cSldViewPr snapToGrid="0" snapToObjects="1">
      <p:cViewPr>
        <p:scale>
          <a:sx n="100" d="100"/>
          <a:sy n="100" d="100"/>
        </p:scale>
        <p:origin x="-1208" y="-120"/>
      </p:cViewPr>
      <p:guideLst>
        <p:guide orient="horz" pos="760"/>
        <p:guide pos="492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notesMaster" Target="notesMasters/notesMaster1.xml"/><Relationship Id="rId47" Type="http://schemas.openxmlformats.org/officeDocument/2006/relationships/handoutMaster" Target="handoutMasters/handoutMaster1.xml"/><Relationship Id="rId48" Type="http://schemas.openxmlformats.org/officeDocument/2006/relationships/printerSettings" Target="printerSettings/printerSettings1.bin"/><Relationship Id="rId49" Type="http://schemas.openxmlformats.org/officeDocument/2006/relationships/presProps" Target="presProp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50" Type="http://schemas.openxmlformats.org/officeDocument/2006/relationships/viewProps" Target="viewProps.xml"/><Relationship Id="rId51" Type="http://schemas.openxmlformats.org/officeDocument/2006/relationships/theme" Target="theme/theme1.xml"/><Relationship Id="rId5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Workbook5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Workbook5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rizwanjiwan:Library:Application%20Support:Microsoft:Office:Office%202011%20AutoRecovery:Workbook5%20(version%201).xlsb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rizwanjiwan:Library:Application%20Support:Microsoft:Office:Office%202011%20AutoRecovery:Workbook5%20(version%201).xlsb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rizwanjiwan:Library:Application%20Support:Microsoft:Office:Office%202011%20AutoRecovery:Workbook5%20(version%201).xlsb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/>
      <c:barChart>
        <c:barDir val="bar"/>
        <c:grouping val="clustered"/>
        <c:varyColors val="0"/>
        <c:ser>
          <c:idx val="0"/>
          <c:order val="0"/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Sheet1!$C$2:$C$4</c:f>
              <c:numCache>
                <c:formatCode>0%</c:formatCode>
                <c:ptCount val="3"/>
                <c:pt idx="0">
                  <c:v>0.884454378081133</c:v>
                </c:pt>
                <c:pt idx="1">
                  <c:v>0.0780266691295412</c:v>
                </c:pt>
                <c:pt idx="2">
                  <c:v>0.0375189527893254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116769896"/>
        <c:axId val="2116789896"/>
      </c:barChart>
      <c:catAx>
        <c:axId val="2116769896"/>
        <c:scaling>
          <c:orientation val="minMax"/>
        </c:scaling>
        <c:delete val="1"/>
        <c:axPos val="l"/>
        <c:majorTickMark val="out"/>
        <c:minorTickMark val="none"/>
        <c:tickLblPos val="nextTo"/>
        <c:crossAx val="2116789896"/>
        <c:crosses val="autoZero"/>
        <c:auto val="1"/>
        <c:lblAlgn val="ctr"/>
        <c:lblOffset val="100"/>
        <c:noMultiLvlLbl val="0"/>
      </c:catAx>
      <c:valAx>
        <c:axId val="2116789896"/>
        <c:scaling>
          <c:orientation val="minMax"/>
        </c:scaling>
        <c:delete val="0"/>
        <c:axPos val="b"/>
        <c:majorGridlines/>
        <c:numFmt formatCode="0%" sourceLinked="1"/>
        <c:majorTickMark val="out"/>
        <c:minorTickMark val="none"/>
        <c:tickLblPos val="nextTo"/>
        <c:crossAx val="211676989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dirty="0" smtClean="0"/>
              <a:t>Monthly Bookings</a:t>
            </a:r>
            <a:endParaRPr lang="en-US" dirty="0"/>
          </a:p>
        </c:rich>
      </c:tx>
      <c:layout/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Sheet2!$B$1</c:f>
              <c:strCache>
                <c:ptCount val="1"/>
                <c:pt idx="0">
                  <c:v>Bookings</c:v>
                </c:pt>
              </c:strCache>
            </c:strRef>
          </c:tx>
          <c:marker>
            <c:symbol val="none"/>
          </c:marker>
          <c:cat>
            <c:numRef>
              <c:f>Sheet2!$A$2:$A$164</c:f>
              <c:numCache>
                <c:formatCode>m/d/yy</c:formatCode>
                <c:ptCount val="163"/>
                <c:pt idx="0">
                  <c:v>37043.0</c:v>
                </c:pt>
                <c:pt idx="1">
                  <c:v>37073.0</c:v>
                </c:pt>
                <c:pt idx="2">
                  <c:v>37104.0</c:v>
                </c:pt>
                <c:pt idx="3">
                  <c:v>37135.0</c:v>
                </c:pt>
                <c:pt idx="4">
                  <c:v>37165.0</c:v>
                </c:pt>
                <c:pt idx="5">
                  <c:v>37196.0</c:v>
                </c:pt>
                <c:pt idx="6">
                  <c:v>37226.0</c:v>
                </c:pt>
                <c:pt idx="7">
                  <c:v>37257.0</c:v>
                </c:pt>
                <c:pt idx="8">
                  <c:v>37288.0</c:v>
                </c:pt>
                <c:pt idx="9">
                  <c:v>37316.0</c:v>
                </c:pt>
                <c:pt idx="10">
                  <c:v>37347.0</c:v>
                </c:pt>
                <c:pt idx="11">
                  <c:v>37377.0</c:v>
                </c:pt>
                <c:pt idx="12">
                  <c:v>37408.0</c:v>
                </c:pt>
                <c:pt idx="13">
                  <c:v>37438.0</c:v>
                </c:pt>
                <c:pt idx="14">
                  <c:v>37469.0</c:v>
                </c:pt>
                <c:pt idx="15">
                  <c:v>37500.0</c:v>
                </c:pt>
                <c:pt idx="16">
                  <c:v>37530.0</c:v>
                </c:pt>
                <c:pt idx="17">
                  <c:v>37561.0</c:v>
                </c:pt>
                <c:pt idx="18">
                  <c:v>37591.0</c:v>
                </c:pt>
                <c:pt idx="19">
                  <c:v>37622.0</c:v>
                </c:pt>
                <c:pt idx="20">
                  <c:v>37653.0</c:v>
                </c:pt>
                <c:pt idx="21">
                  <c:v>37681.0</c:v>
                </c:pt>
                <c:pt idx="22">
                  <c:v>37712.0</c:v>
                </c:pt>
                <c:pt idx="23">
                  <c:v>37742.0</c:v>
                </c:pt>
                <c:pt idx="24">
                  <c:v>37773.0</c:v>
                </c:pt>
                <c:pt idx="25">
                  <c:v>37803.0</c:v>
                </c:pt>
                <c:pt idx="26">
                  <c:v>37834.0</c:v>
                </c:pt>
                <c:pt idx="27">
                  <c:v>37865.0</c:v>
                </c:pt>
                <c:pt idx="28">
                  <c:v>37895.0</c:v>
                </c:pt>
                <c:pt idx="29">
                  <c:v>37926.0</c:v>
                </c:pt>
                <c:pt idx="30">
                  <c:v>37956.0</c:v>
                </c:pt>
                <c:pt idx="31">
                  <c:v>37987.0</c:v>
                </c:pt>
                <c:pt idx="32">
                  <c:v>38018.0</c:v>
                </c:pt>
                <c:pt idx="33">
                  <c:v>38047.0</c:v>
                </c:pt>
                <c:pt idx="34">
                  <c:v>38078.0</c:v>
                </c:pt>
                <c:pt idx="35">
                  <c:v>38108.0</c:v>
                </c:pt>
                <c:pt idx="36">
                  <c:v>38139.0</c:v>
                </c:pt>
                <c:pt idx="37">
                  <c:v>38169.0</c:v>
                </c:pt>
                <c:pt idx="38">
                  <c:v>38200.0</c:v>
                </c:pt>
                <c:pt idx="39">
                  <c:v>38231.0</c:v>
                </c:pt>
                <c:pt idx="40">
                  <c:v>38261.0</c:v>
                </c:pt>
                <c:pt idx="41">
                  <c:v>38292.0</c:v>
                </c:pt>
                <c:pt idx="42">
                  <c:v>38322.0</c:v>
                </c:pt>
                <c:pt idx="43">
                  <c:v>38353.0</c:v>
                </c:pt>
                <c:pt idx="44">
                  <c:v>38384.0</c:v>
                </c:pt>
                <c:pt idx="45">
                  <c:v>38412.0</c:v>
                </c:pt>
                <c:pt idx="46">
                  <c:v>38443.0</c:v>
                </c:pt>
                <c:pt idx="47">
                  <c:v>38473.0</c:v>
                </c:pt>
                <c:pt idx="48">
                  <c:v>38504.0</c:v>
                </c:pt>
                <c:pt idx="49">
                  <c:v>38534.0</c:v>
                </c:pt>
                <c:pt idx="50">
                  <c:v>38565.0</c:v>
                </c:pt>
                <c:pt idx="51">
                  <c:v>38596.0</c:v>
                </c:pt>
                <c:pt idx="52">
                  <c:v>38626.0</c:v>
                </c:pt>
                <c:pt idx="53">
                  <c:v>38657.0</c:v>
                </c:pt>
                <c:pt idx="54">
                  <c:v>38687.0</c:v>
                </c:pt>
                <c:pt idx="55">
                  <c:v>38718.0</c:v>
                </c:pt>
                <c:pt idx="56">
                  <c:v>38749.0</c:v>
                </c:pt>
                <c:pt idx="57">
                  <c:v>38777.0</c:v>
                </c:pt>
                <c:pt idx="58">
                  <c:v>38808.0</c:v>
                </c:pt>
                <c:pt idx="59">
                  <c:v>38838.0</c:v>
                </c:pt>
                <c:pt idx="60">
                  <c:v>38869.0</c:v>
                </c:pt>
                <c:pt idx="61">
                  <c:v>38899.0</c:v>
                </c:pt>
                <c:pt idx="62">
                  <c:v>38930.0</c:v>
                </c:pt>
                <c:pt idx="63">
                  <c:v>38961.0</c:v>
                </c:pt>
                <c:pt idx="64">
                  <c:v>38991.0</c:v>
                </c:pt>
                <c:pt idx="65">
                  <c:v>39022.0</c:v>
                </c:pt>
                <c:pt idx="66">
                  <c:v>39052.0</c:v>
                </c:pt>
                <c:pt idx="67">
                  <c:v>39083.0</c:v>
                </c:pt>
                <c:pt idx="68">
                  <c:v>39114.0</c:v>
                </c:pt>
                <c:pt idx="69">
                  <c:v>39142.0</c:v>
                </c:pt>
                <c:pt idx="70">
                  <c:v>39173.0</c:v>
                </c:pt>
                <c:pt idx="71">
                  <c:v>39203.0</c:v>
                </c:pt>
                <c:pt idx="72">
                  <c:v>39234.0</c:v>
                </c:pt>
                <c:pt idx="73">
                  <c:v>39264.0</c:v>
                </c:pt>
                <c:pt idx="74">
                  <c:v>39295.0</c:v>
                </c:pt>
                <c:pt idx="75">
                  <c:v>39326.0</c:v>
                </c:pt>
                <c:pt idx="76">
                  <c:v>39356.0</c:v>
                </c:pt>
                <c:pt idx="77">
                  <c:v>39387.0</c:v>
                </c:pt>
                <c:pt idx="78">
                  <c:v>39417.0</c:v>
                </c:pt>
                <c:pt idx="79">
                  <c:v>39448.0</c:v>
                </c:pt>
                <c:pt idx="80">
                  <c:v>39479.0</c:v>
                </c:pt>
                <c:pt idx="81">
                  <c:v>39508.0</c:v>
                </c:pt>
                <c:pt idx="82">
                  <c:v>39539.0</c:v>
                </c:pt>
                <c:pt idx="83">
                  <c:v>39569.0</c:v>
                </c:pt>
                <c:pt idx="84">
                  <c:v>39600.0</c:v>
                </c:pt>
                <c:pt idx="85">
                  <c:v>39630.0</c:v>
                </c:pt>
                <c:pt idx="86">
                  <c:v>39661.0</c:v>
                </c:pt>
                <c:pt idx="87">
                  <c:v>39692.0</c:v>
                </c:pt>
                <c:pt idx="88">
                  <c:v>39722.0</c:v>
                </c:pt>
                <c:pt idx="89">
                  <c:v>39753.0</c:v>
                </c:pt>
                <c:pt idx="90">
                  <c:v>39783.0</c:v>
                </c:pt>
                <c:pt idx="91">
                  <c:v>39814.0</c:v>
                </c:pt>
                <c:pt idx="92">
                  <c:v>39845.0</c:v>
                </c:pt>
                <c:pt idx="93">
                  <c:v>39873.0</c:v>
                </c:pt>
                <c:pt idx="94">
                  <c:v>39904.0</c:v>
                </c:pt>
                <c:pt idx="95">
                  <c:v>39934.0</c:v>
                </c:pt>
                <c:pt idx="96">
                  <c:v>39965.0</c:v>
                </c:pt>
                <c:pt idx="97">
                  <c:v>39995.0</c:v>
                </c:pt>
                <c:pt idx="98">
                  <c:v>40026.0</c:v>
                </c:pt>
                <c:pt idx="99">
                  <c:v>40057.0</c:v>
                </c:pt>
                <c:pt idx="100">
                  <c:v>40087.0</c:v>
                </c:pt>
                <c:pt idx="101">
                  <c:v>40118.0</c:v>
                </c:pt>
                <c:pt idx="102">
                  <c:v>40148.0</c:v>
                </c:pt>
                <c:pt idx="103">
                  <c:v>40179.0</c:v>
                </c:pt>
                <c:pt idx="104">
                  <c:v>40210.0</c:v>
                </c:pt>
                <c:pt idx="105">
                  <c:v>40238.0</c:v>
                </c:pt>
                <c:pt idx="106">
                  <c:v>40269.0</c:v>
                </c:pt>
                <c:pt idx="107">
                  <c:v>40299.0</c:v>
                </c:pt>
                <c:pt idx="108">
                  <c:v>40330.0</c:v>
                </c:pt>
                <c:pt idx="109">
                  <c:v>40360.0</c:v>
                </c:pt>
                <c:pt idx="110">
                  <c:v>40391.0</c:v>
                </c:pt>
                <c:pt idx="111">
                  <c:v>40422.0</c:v>
                </c:pt>
                <c:pt idx="112">
                  <c:v>40452.0</c:v>
                </c:pt>
                <c:pt idx="113">
                  <c:v>40483.0</c:v>
                </c:pt>
                <c:pt idx="114">
                  <c:v>40513.0</c:v>
                </c:pt>
                <c:pt idx="115">
                  <c:v>40544.0</c:v>
                </c:pt>
                <c:pt idx="116">
                  <c:v>40575.0</c:v>
                </c:pt>
                <c:pt idx="117">
                  <c:v>40603.0</c:v>
                </c:pt>
                <c:pt idx="118">
                  <c:v>40634.0</c:v>
                </c:pt>
                <c:pt idx="119">
                  <c:v>40664.0</c:v>
                </c:pt>
                <c:pt idx="120">
                  <c:v>40695.0</c:v>
                </c:pt>
                <c:pt idx="121">
                  <c:v>40725.0</c:v>
                </c:pt>
                <c:pt idx="122">
                  <c:v>40756.0</c:v>
                </c:pt>
                <c:pt idx="123">
                  <c:v>40787.0</c:v>
                </c:pt>
                <c:pt idx="124">
                  <c:v>40817.0</c:v>
                </c:pt>
                <c:pt idx="125">
                  <c:v>40848.0</c:v>
                </c:pt>
                <c:pt idx="126">
                  <c:v>40878.0</c:v>
                </c:pt>
                <c:pt idx="127">
                  <c:v>40909.0</c:v>
                </c:pt>
                <c:pt idx="128">
                  <c:v>40940.0</c:v>
                </c:pt>
                <c:pt idx="129">
                  <c:v>40969.0</c:v>
                </c:pt>
                <c:pt idx="130">
                  <c:v>41000.0</c:v>
                </c:pt>
                <c:pt idx="131">
                  <c:v>41030.0</c:v>
                </c:pt>
                <c:pt idx="132">
                  <c:v>41061.0</c:v>
                </c:pt>
                <c:pt idx="133">
                  <c:v>41091.0</c:v>
                </c:pt>
                <c:pt idx="134">
                  <c:v>41122.0</c:v>
                </c:pt>
                <c:pt idx="135">
                  <c:v>41153.0</c:v>
                </c:pt>
                <c:pt idx="136">
                  <c:v>41183.0</c:v>
                </c:pt>
                <c:pt idx="137">
                  <c:v>41214.0</c:v>
                </c:pt>
                <c:pt idx="138">
                  <c:v>41244.0</c:v>
                </c:pt>
                <c:pt idx="139">
                  <c:v>41275.0</c:v>
                </c:pt>
                <c:pt idx="140">
                  <c:v>41306.0</c:v>
                </c:pt>
                <c:pt idx="141">
                  <c:v>41334.0</c:v>
                </c:pt>
                <c:pt idx="142">
                  <c:v>41365.0</c:v>
                </c:pt>
                <c:pt idx="143">
                  <c:v>41395.0</c:v>
                </c:pt>
                <c:pt idx="144">
                  <c:v>41426.0</c:v>
                </c:pt>
                <c:pt idx="145">
                  <c:v>41456.0</c:v>
                </c:pt>
                <c:pt idx="146">
                  <c:v>41487.0</c:v>
                </c:pt>
                <c:pt idx="147">
                  <c:v>41518.0</c:v>
                </c:pt>
                <c:pt idx="148">
                  <c:v>41548.0</c:v>
                </c:pt>
                <c:pt idx="149">
                  <c:v>41579.0</c:v>
                </c:pt>
                <c:pt idx="150">
                  <c:v>41609.0</c:v>
                </c:pt>
                <c:pt idx="151">
                  <c:v>41640.0</c:v>
                </c:pt>
                <c:pt idx="152">
                  <c:v>41671.0</c:v>
                </c:pt>
                <c:pt idx="153">
                  <c:v>41699.0</c:v>
                </c:pt>
                <c:pt idx="154">
                  <c:v>41730.0</c:v>
                </c:pt>
                <c:pt idx="155">
                  <c:v>41760.0</c:v>
                </c:pt>
                <c:pt idx="156">
                  <c:v>41791.0</c:v>
                </c:pt>
                <c:pt idx="157">
                  <c:v>41821.0</c:v>
                </c:pt>
                <c:pt idx="158">
                  <c:v>41852.0</c:v>
                </c:pt>
                <c:pt idx="159">
                  <c:v>41883.0</c:v>
                </c:pt>
                <c:pt idx="160">
                  <c:v>41913.0</c:v>
                </c:pt>
                <c:pt idx="161">
                  <c:v>41944.0</c:v>
                </c:pt>
                <c:pt idx="162">
                  <c:v>41974.0</c:v>
                </c:pt>
              </c:numCache>
            </c:numRef>
          </c:cat>
          <c:val>
            <c:numRef>
              <c:f>Sheet2!$B$2:$B$164</c:f>
              <c:numCache>
                <c:formatCode>_-"$"* #,##0_-;\-"$"* #,##0_-;_-"$"* "-"??_-;_-@_-</c:formatCode>
                <c:ptCount val="163"/>
                <c:pt idx="0">
                  <c:v>62730.62</c:v>
                </c:pt>
                <c:pt idx="1">
                  <c:v>37448.44</c:v>
                </c:pt>
                <c:pt idx="2">
                  <c:v>40648.89</c:v>
                </c:pt>
                <c:pt idx="3">
                  <c:v>38183.11</c:v>
                </c:pt>
                <c:pt idx="4">
                  <c:v>45462.47</c:v>
                </c:pt>
                <c:pt idx="5">
                  <c:v>46492.34</c:v>
                </c:pt>
                <c:pt idx="6">
                  <c:v>63061.12</c:v>
                </c:pt>
                <c:pt idx="7">
                  <c:v>85526.04</c:v>
                </c:pt>
                <c:pt idx="8">
                  <c:v>88114.88</c:v>
                </c:pt>
                <c:pt idx="9">
                  <c:v>111270.46</c:v>
                </c:pt>
                <c:pt idx="10">
                  <c:v>116587.25</c:v>
                </c:pt>
                <c:pt idx="11">
                  <c:v>130415.13</c:v>
                </c:pt>
                <c:pt idx="12">
                  <c:v>142478.31</c:v>
                </c:pt>
                <c:pt idx="13">
                  <c:v>182315.39</c:v>
                </c:pt>
                <c:pt idx="14">
                  <c:v>214613.03</c:v>
                </c:pt>
                <c:pt idx="15">
                  <c:v>235665.5</c:v>
                </c:pt>
                <c:pt idx="16">
                  <c:v>262210.16</c:v>
                </c:pt>
                <c:pt idx="17">
                  <c:v>253928.67</c:v>
                </c:pt>
                <c:pt idx="18">
                  <c:v>257663.43</c:v>
                </c:pt>
                <c:pt idx="19">
                  <c:v>309926.5</c:v>
                </c:pt>
                <c:pt idx="20">
                  <c:v>296050.75</c:v>
                </c:pt>
                <c:pt idx="21">
                  <c:v>351842.44</c:v>
                </c:pt>
                <c:pt idx="22">
                  <c:v>352996.47</c:v>
                </c:pt>
                <c:pt idx="23">
                  <c:v>354097.31</c:v>
                </c:pt>
                <c:pt idx="24">
                  <c:v>408849.66</c:v>
                </c:pt>
                <c:pt idx="25">
                  <c:v>444600.79</c:v>
                </c:pt>
                <c:pt idx="26">
                  <c:v>440998.52</c:v>
                </c:pt>
                <c:pt idx="27">
                  <c:v>441676.73</c:v>
                </c:pt>
                <c:pt idx="28">
                  <c:v>495309.44</c:v>
                </c:pt>
                <c:pt idx="29">
                  <c:v>512539.01</c:v>
                </c:pt>
                <c:pt idx="30">
                  <c:v>545522.72</c:v>
                </c:pt>
                <c:pt idx="31">
                  <c:v>619549.22</c:v>
                </c:pt>
                <c:pt idx="32">
                  <c:v>587370.26</c:v>
                </c:pt>
                <c:pt idx="33">
                  <c:v>672395.03</c:v>
                </c:pt>
                <c:pt idx="34">
                  <c:v>618308.85</c:v>
                </c:pt>
                <c:pt idx="35">
                  <c:v>643721.83</c:v>
                </c:pt>
                <c:pt idx="36">
                  <c:v>658038.08</c:v>
                </c:pt>
                <c:pt idx="37">
                  <c:v>693757.61</c:v>
                </c:pt>
                <c:pt idx="38">
                  <c:v>740812.8199999997</c:v>
                </c:pt>
                <c:pt idx="39">
                  <c:v>700661.56</c:v>
                </c:pt>
                <c:pt idx="40">
                  <c:v>765888.38</c:v>
                </c:pt>
                <c:pt idx="41">
                  <c:v>799602.26</c:v>
                </c:pt>
                <c:pt idx="42">
                  <c:v>782795.58</c:v>
                </c:pt>
                <c:pt idx="43">
                  <c:v>809271.12</c:v>
                </c:pt>
                <c:pt idx="44">
                  <c:v>880997.98</c:v>
                </c:pt>
                <c:pt idx="45">
                  <c:v>862335.88</c:v>
                </c:pt>
                <c:pt idx="46">
                  <c:v>801478.1899999995</c:v>
                </c:pt>
                <c:pt idx="47">
                  <c:v>832216.61</c:v>
                </c:pt>
                <c:pt idx="48">
                  <c:v>822448.45</c:v>
                </c:pt>
                <c:pt idx="49">
                  <c:v>837092.22</c:v>
                </c:pt>
                <c:pt idx="50">
                  <c:v>1.0163974E6</c:v>
                </c:pt>
                <c:pt idx="51">
                  <c:v>943058.86</c:v>
                </c:pt>
                <c:pt idx="52">
                  <c:v>969935.71</c:v>
                </c:pt>
                <c:pt idx="53">
                  <c:v>970146.36</c:v>
                </c:pt>
                <c:pt idx="54">
                  <c:v>904848.6899999995</c:v>
                </c:pt>
                <c:pt idx="55">
                  <c:v>1.02657197E6</c:v>
                </c:pt>
                <c:pt idx="56">
                  <c:v>934451.61</c:v>
                </c:pt>
                <c:pt idx="57">
                  <c:v>903631.8</c:v>
                </c:pt>
                <c:pt idx="58">
                  <c:v>839317.83</c:v>
                </c:pt>
                <c:pt idx="59">
                  <c:v>870085.97</c:v>
                </c:pt>
                <c:pt idx="60">
                  <c:v>824379.2799999997</c:v>
                </c:pt>
                <c:pt idx="61">
                  <c:v>835773.0699999997</c:v>
                </c:pt>
                <c:pt idx="62">
                  <c:v>845223.6800000001</c:v>
                </c:pt>
                <c:pt idx="63">
                  <c:v>756031.05</c:v>
                </c:pt>
                <c:pt idx="64">
                  <c:v>681315.89</c:v>
                </c:pt>
                <c:pt idx="65">
                  <c:v>774179.36</c:v>
                </c:pt>
                <c:pt idx="66">
                  <c:v>733232.7699999998</c:v>
                </c:pt>
                <c:pt idx="67">
                  <c:v>778171.73</c:v>
                </c:pt>
                <c:pt idx="68">
                  <c:v>692820.5699999997</c:v>
                </c:pt>
                <c:pt idx="69">
                  <c:v>726112.83</c:v>
                </c:pt>
                <c:pt idx="70">
                  <c:v>582396.45</c:v>
                </c:pt>
                <c:pt idx="71">
                  <c:v>542198.92</c:v>
                </c:pt>
                <c:pt idx="72">
                  <c:v>552368.74</c:v>
                </c:pt>
                <c:pt idx="73">
                  <c:v>629731.9</c:v>
                </c:pt>
                <c:pt idx="74">
                  <c:v>587793.26</c:v>
                </c:pt>
                <c:pt idx="75">
                  <c:v>629269.61</c:v>
                </c:pt>
                <c:pt idx="76">
                  <c:v>797176.51</c:v>
                </c:pt>
                <c:pt idx="77">
                  <c:v>836207.03</c:v>
                </c:pt>
                <c:pt idx="78">
                  <c:v>867087.86</c:v>
                </c:pt>
                <c:pt idx="79">
                  <c:v>1.02316344E6</c:v>
                </c:pt>
                <c:pt idx="80">
                  <c:v>1.01509609E6</c:v>
                </c:pt>
                <c:pt idx="81">
                  <c:v>1.04301561E6</c:v>
                </c:pt>
                <c:pt idx="82">
                  <c:v>1.06630603E6</c:v>
                </c:pt>
                <c:pt idx="83">
                  <c:v>1.18008014E6</c:v>
                </c:pt>
                <c:pt idx="84">
                  <c:v>1.11655027E6</c:v>
                </c:pt>
                <c:pt idx="85">
                  <c:v>1.44638807E6</c:v>
                </c:pt>
                <c:pt idx="86">
                  <c:v>1.66249827E6</c:v>
                </c:pt>
                <c:pt idx="87">
                  <c:v>1.51525095E6</c:v>
                </c:pt>
                <c:pt idx="88">
                  <c:v>1.74660805E6</c:v>
                </c:pt>
                <c:pt idx="89">
                  <c:v>1.91735126E6</c:v>
                </c:pt>
                <c:pt idx="90">
                  <c:v>1.63059054E6</c:v>
                </c:pt>
                <c:pt idx="91">
                  <c:v>2.07104272E6</c:v>
                </c:pt>
                <c:pt idx="92">
                  <c:v>1.93282915E6</c:v>
                </c:pt>
                <c:pt idx="93">
                  <c:v>2.11192554E6</c:v>
                </c:pt>
                <c:pt idx="94">
                  <c:v>1.96848318E6</c:v>
                </c:pt>
                <c:pt idx="95">
                  <c:v>2.08199203E6</c:v>
                </c:pt>
                <c:pt idx="96">
                  <c:v>2.074686E6</c:v>
                </c:pt>
                <c:pt idx="97">
                  <c:v>2.3649639E6</c:v>
                </c:pt>
                <c:pt idx="98">
                  <c:v>2.35033779E6</c:v>
                </c:pt>
                <c:pt idx="99">
                  <c:v>2.18720169E6</c:v>
                </c:pt>
                <c:pt idx="100">
                  <c:v>2.31990776E6</c:v>
                </c:pt>
                <c:pt idx="101">
                  <c:v>2.12985997E6</c:v>
                </c:pt>
                <c:pt idx="102">
                  <c:v>2.06126664E6</c:v>
                </c:pt>
                <c:pt idx="103">
                  <c:v>2.5224062355E6</c:v>
                </c:pt>
                <c:pt idx="104">
                  <c:v>2.5112087977E6</c:v>
                </c:pt>
                <c:pt idx="105">
                  <c:v>3.0227575183E6</c:v>
                </c:pt>
                <c:pt idx="106">
                  <c:v>3.0232695266E6</c:v>
                </c:pt>
                <c:pt idx="107">
                  <c:v>3.2103528561E6</c:v>
                </c:pt>
                <c:pt idx="108">
                  <c:v>3.3200358409E6</c:v>
                </c:pt>
                <c:pt idx="109">
                  <c:v>3.2492284911E6</c:v>
                </c:pt>
                <c:pt idx="110">
                  <c:v>3.3372638886E6</c:v>
                </c:pt>
                <c:pt idx="111">
                  <c:v>3.6893636272E6</c:v>
                </c:pt>
                <c:pt idx="112">
                  <c:v>3.9148536993E6</c:v>
                </c:pt>
                <c:pt idx="113">
                  <c:v>4.0943566984E6</c:v>
                </c:pt>
                <c:pt idx="114">
                  <c:v>3.8080088838E6</c:v>
                </c:pt>
                <c:pt idx="115">
                  <c:v>4.0571908867E6</c:v>
                </c:pt>
                <c:pt idx="116">
                  <c:v>3.8699193235E6</c:v>
                </c:pt>
                <c:pt idx="117">
                  <c:v>4.0939663915E6</c:v>
                </c:pt>
                <c:pt idx="118">
                  <c:v>3.9410475276E6</c:v>
                </c:pt>
                <c:pt idx="119">
                  <c:v>4.0636140829E6</c:v>
                </c:pt>
                <c:pt idx="120">
                  <c:v>4.291225151E6</c:v>
                </c:pt>
                <c:pt idx="121">
                  <c:v>4.9101875725E6</c:v>
                </c:pt>
                <c:pt idx="122">
                  <c:v>5.1681004899E6</c:v>
                </c:pt>
                <c:pt idx="123">
                  <c:v>4.7545190506E6</c:v>
                </c:pt>
                <c:pt idx="124">
                  <c:v>4.8418954909E6</c:v>
                </c:pt>
                <c:pt idx="125">
                  <c:v>4.5420637917E6</c:v>
                </c:pt>
                <c:pt idx="126">
                  <c:v>4.3809000708E6</c:v>
                </c:pt>
                <c:pt idx="127">
                  <c:v>4.6049310697E6</c:v>
                </c:pt>
                <c:pt idx="128">
                  <c:v>4.4498193103E6</c:v>
                </c:pt>
                <c:pt idx="129">
                  <c:v>4.5519233494E6</c:v>
                </c:pt>
                <c:pt idx="130">
                  <c:v>4.7270197864E6</c:v>
                </c:pt>
                <c:pt idx="131">
                  <c:v>5.2604726155E6</c:v>
                </c:pt>
                <c:pt idx="132">
                  <c:v>5.3362215084E6</c:v>
                </c:pt>
                <c:pt idx="133">
                  <c:v>5.8527490957E6</c:v>
                </c:pt>
                <c:pt idx="134">
                  <c:v>6.000906129E6</c:v>
                </c:pt>
                <c:pt idx="135">
                  <c:v>5.8965158918E6</c:v>
                </c:pt>
                <c:pt idx="136">
                  <c:v>5.9734242831E6</c:v>
                </c:pt>
                <c:pt idx="137">
                  <c:v>5.7771353101E6</c:v>
                </c:pt>
                <c:pt idx="138">
                  <c:v>5.4733429201E6</c:v>
                </c:pt>
                <c:pt idx="139">
                  <c:v>5.9181657125E6</c:v>
                </c:pt>
                <c:pt idx="140">
                  <c:v>5.2298785144E6</c:v>
                </c:pt>
                <c:pt idx="141">
                  <c:v>5.4982254584E6</c:v>
                </c:pt>
                <c:pt idx="142">
                  <c:v>5.4324534339E6</c:v>
                </c:pt>
                <c:pt idx="143">
                  <c:v>5.6405827471E6</c:v>
                </c:pt>
                <c:pt idx="144">
                  <c:v>5.7842398623E6</c:v>
                </c:pt>
                <c:pt idx="145">
                  <c:v>6.9531540397E6</c:v>
                </c:pt>
                <c:pt idx="146">
                  <c:v>6.8187333244E6</c:v>
                </c:pt>
                <c:pt idx="147">
                  <c:v>6.7033407857E6</c:v>
                </c:pt>
                <c:pt idx="148">
                  <c:v>7.1943366562E6</c:v>
                </c:pt>
                <c:pt idx="149">
                  <c:v>7.5223081828E6</c:v>
                </c:pt>
                <c:pt idx="150">
                  <c:v>7.396207889E6</c:v>
                </c:pt>
                <c:pt idx="151">
                  <c:v>7.6721066453E6</c:v>
                </c:pt>
                <c:pt idx="152">
                  <c:v>7.2768570318E6</c:v>
                </c:pt>
                <c:pt idx="153">
                  <c:v>7.5719161568E6</c:v>
                </c:pt>
                <c:pt idx="154">
                  <c:v>8.6897500767E6</c:v>
                </c:pt>
                <c:pt idx="155">
                  <c:v>8.7223569663E6</c:v>
                </c:pt>
                <c:pt idx="156">
                  <c:v>8.5811684098E6</c:v>
                </c:pt>
                <c:pt idx="157">
                  <c:v>9.3922249274E6</c:v>
                </c:pt>
                <c:pt idx="158">
                  <c:v>9.2065144299E6</c:v>
                </c:pt>
                <c:pt idx="159">
                  <c:v>9.0248357768E6</c:v>
                </c:pt>
                <c:pt idx="160">
                  <c:v>9.729168368E6</c:v>
                </c:pt>
                <c:pt idx="161">
                  <c:v>9.4764438026E6</c:v>
                </c:pt>
                <c:pt idx="162">
                  <c:v>9.4248867679E6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108369480"/>
        <c:axId val="-2108366408"/>
      </c:lineChart>
      <c:dateAx>
        <c:axId val="-2108369480"/>
        <c:scaling>
          <c:orientation val="minMax"/>
        </c:scaling>
        <c:delete val="0"/>
        <c:axPos val="b"/>
        <c:numFmt formatCode="m/d/yy" sourceLinked="1"/>
        <c:majorTickMark val="out"/>
        <c:minorTickMark val="none"/>
        <c:tickLblPos val="nextTo"/>
        <c:crossAx val="-2108366408"/>
        <c:crosses val="autoZero"/>
        <c:auto val="1"/>
        <c:lblOffset val="100"/>
        <c:baseTimeUnit val="months"/>
      </c:dateAx>
      <c:valAx>
        <c:axId val="-2108366408"/>
        <c:scaling>
          <c:orientation val="minMax"/>
        </c:scaling>
        <c:delete val="0"/>
        <c:axPos val="l"/>
        <c:majorGridlines/>
        <c:numFmt formatCode="_-&quot;$&quot;* #,##0_-;\-&quot;$&quot;* #,##0_-;_-&quot;$&quot;* &quot;-&quot;??_-;_-@_-" sourceLinked="1"/>
        <c:majorTickMark val="out"/>
        <c:minorTickMark val="none"/>
        <c:tickLblPos val="nextTo"/>
        <c:crossAx val="-2108369480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AM</a:t>
            </a:r>
            <a:r>
              <a:rPr lang="en-US" baseline="0"/>
              <a:t> Bookings and Signups</a:t>
            </a:r>
            <a:endParaRPr lang="en-US"/>
          </a:p>
        </c:rich>
      </c:tx>
      <c:layout/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Sheet3!$B$1</c:f>
              <c:strCache>
                <c:ptCount val="1"/>
                <c:pt idx="0">
                  <c:v>Bookings</c:v>
                </c:pt>
              </c:strCache>
            </c:strRef>
          </c:tx>
          <c:marker>
            <c:symbol val="none"/>
          </c:marker>
          <c:cat>
            <c:numRef>
              <c:f>Sheet3!$A$2:$A$36</c:f>
              <c:numCache>
                <c:formatCode>m/d/yy</c:formatCode>
                <c:ptCount val="35"/>
                <c:pt idx="0">
                  <c:v>40909.0</c:v>
                </c:pt>
                <c:pt idx="1">
                  <c:v>40940.0</c:v>
                </c:pt>
                <c:pt idx="2">
                  <c:v>40969.0</c:v>
                </c:pt>
                <c:pt idx="3">
                  <c:v>41000.0</c:v>
                </c:pt>
                <c:pt idx="4">
                  <c:v>41030.0</c:v>
                </c:pt>
                <c:pt idx="5">
                  <c:v>41061.0</c:v>
                </c:pt>
                <c:pt idx="6">
                  <c:v>41091.0</c:v>
                </c:pt>
                <c:pt idx="7">
                  <c:v>41122.0</c:v>
                </c:pt>
                <c:pt idx="8">
                  <c:v>41153.0</c:v>
                </c:pt>
                <c:pt idx="9">
                  <c:v>41183.0</c:v>
                </c:pt>
                <c:pt idx="10">
                  <c:v>41214.0</c:v>
                </c:pt>
                <c:pt idx="11">
                  <c:v>41244.0</c:v>
                </c:pt>
                <c:pt idx="12">
                  <c:v>41275.0</c:v>
                </c:pt>
                <c:pt idx="13">
                  <c:v>41306.0</c:v>
                </c:pt>
                <c:pt idx="14">
                  <c:v>41334.0</c:v>
                </c:pt>
                <c:pt idx="15">
                  <c:v>41365.0</c:v>
                </c:pt>
                <c:pt idx="16">
                  <c:v>41395.0</c:v>
                </c:pt>
                <c:pt idx="17">
                  <c:v>41426.0</c:v>
                </c:pt>
                <c:pt idx="18">
                  <c:v>41456.0</c:v>
                </c:pt>
                <c:pt idx="19">
                  <c:v>41487.0</c:v>
                </c:pt>
                <c:pt idx="20">
                  <c:v>41518.0</c:v>
                </c:pt>
                <c:pt idx="21">
                  <c:v>41548.0</c:v>
                </c:pt>
                <c:pt idx="22">
                  <c:v>41579.0</c:v>
                </c:pt>
                <c:pt idx="23">
                  <c:v>41609.0</c:v>
                </c:pt>
                <c:pt idx="24">
                  <c:v>41640.0</c:v>
                </c:pt>
                <c:pt idx="25">
                  <c:v>41671.0</c:v>
                </c:pt>
                <c:pt idx="26">
                  <c:v>41699.0</c:v>
                </c:pt>
                <c:pt idx="27">
                  <c:v>41730.0</c:v>
                </c:pt>
                <c:pt idx="28">
                  <c:v>41760.0</c:v>
                </c:pt>
                <c:pt idx="29">
                  <c:v>41791.0</c:v>
                </c:pt>
                <c:pt idx="30">
                  <c:v>41821.0</c:v>
                </c:pt>
                <c:pt idx="31">
                  <c:v>41852.0</c:v>
                </c:pt>
                <c:pt idx="32">
                  <c:v>41883.0</c:v>
                </c:pt>
                <c:pt idx="33">
                  <c:v>41913.0</c:v>
                </c:pt>
                <c:pt idx="34">
                  <c:v>41944.0</c:v>
                </c:pt>
              </c:numCache>
            </c:numRef>
          </c:cat>
          <c:val>
            <c:numRef>
              <c:f>Sheet3!$B$2:$B$36</c:f>
              <c:numCache>
                <c:formatCode>_-"$"* #,##0_-;\-"$"* #,##0_-;_-"$"* "-"??_-;_-@_-</c:formatCode>
                <c:ptCount val="35"/>
                <c:pt idx="0">
                  <c:v>3.7826404561E6</c:v>
                </c:pt>
                <c:pt idx="1">
                  <c:v>3.620022123E6</c:v>
                </c:pt>
                <c:pt idx="2">
                  <c:v>3.6791706121E6</c:v>
                </c:pt>
                <c:pt idx="3">
                  <c:v>3.9374072993E6</c:v>
                </c:pt>
                <c:pt idx="4">
                  <c:v>4.4646874105E6</c:v>
                </c:pt>
                <c:pt idx="5">
                  <c:v>4.5737361306E6</c:v>
                </c:pt>
                <c:pt idx="6">
                  <c:v>4.9738373652E6</c:v>
                </c:pt>
                <c:pt idx="7">
                  <c:v>5.1324875108E6</c:v>
                </c:pt>
                <c:pt idx="8">
                  <c:v>5.0169445433E6</c:v>
                </c:pt>
                <c:pt idx="9">
                  <c:v>5.0824718877E6</c:v>
                </c:pt>
                <c:pt idx="10">
                  <c:v>4.8813338409E6</c:v>
                </c:pt>
                <c:pt idx="11">
                  <c:v>4.5800746153E6</c:v>
                </c:pt>
                <c:pt idx="12">
                  <c:v>5.0526721428E6</c:v>
                </c:pt>
                <c:pt idx="13">
                  <c:v>4.5020623234E6</c:v>
                </c:pt>
                <c:pt idx="14">
                  <c:v>4.630732044E6</c:v>
                </c:pt>
                <c:pt idx="15">
                  <c:v>4.6132102835E6</c:v>
                </c:pt>
                <c:pt idx="16">
                  <c:v>4.748463164E6</c:v>
                </c:pt>
                <c:pt idx="17">
                  <c:v>4.8286680054E6</c:v>
                </c:pt>
                <c:pt idx="18">
                  <c:v>5.9467582143E6</c:v>
                </c:pt>
                <c:pt idx="19">
                  <c:v>5.7447447126E6</c:v>
                </c:pt>
                <c:pt idx="20">
                  <c:v>5.7027129925E6</c:v>
                </c:pt>
                <c:pt idx="21">
                  <c:v>6.1512720074E6</c:v>
                </c:pt>
                <c:pt idx="22">
                  <c:v>6.4547027574E6</c:v>
                </c:pt>
                <c:pt idx="23">
                  <c:v>6.3565685081E6</c:v>
                </c:pt>
                <c:pt idx="24">
                  <c:v>6.6807190645E6</c:v>
                </c:pt>
                <c:pt idx="25">
                  <c:v>6.3352352246E6</c:v>
                </c:pt>
                <c:pt idx="26">
                  <c:v>6.6033875386E6</c:v>
                </c:pt>
                <c:pt idx="27">
                  <c:v>7.6968514827E6</c:v>
                </c:pt>
                <c:pt idx="28">
                  <c:v>7.7053531448E6</c:v>
                </c:pt>
                <c:pt idx="29">
                  <c:v>7.5840646749E6</c:v>
                </c:pt>
                <c:pt idx="30">
                  <c:v>8.2863642848E6</c:v>
                </c:pt>
                <c:pt idx="31">
                  <c:v>8.0613097489E6</c:v>
                </c:pt>
                <c:pt idx="32">
                  <c:v>7.914910319E6</c:v>
                </c:pt>
                <c:pt idx="33">
                  <c:v>8.5465292167E6</c:v>
                </c:pt>
                <c:pt idx="34">
                  <c:v>8.3596722893E6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096772616"/>
        <c:axId val="-2096775608"/>
      </c:lineChart>
      <c:lineChart>
        <c:grouping val="standard"/>
        <c:varyColors val="0"/>
        <c:ser>
          <c:idx val="1"/>
          <c:order val="1"/>
          <c:tx>
            <c:strRef>
              <c:f>Sheet3!$C$1</c:f>
              <c:strCache>
                <c:ptCount val="1"/>
                <c:pt idx="0">
                  <c:v>Signups</c:v>
                </c:pt>
              </c:strCache>
            </c:strRef>
          </c:tx>
          <c:marker>
            <c:symbol val="none"/>
          </c:marker>
          <c:cat>
            <c:numRef>
              <c:f>Sheet3!$A$2:$A$36</c:f>
              <c:numCache>
                <c:formatCode>m/d/yy</c:formatCode>
                <c:ptCount val="35"/>
                <c:pt idx="0">
                  <c:v>40909.0</c:v>
                </c:pt>
                <c:pt idx="1">
                  <c:v>40940.0</c:v>
                </c:pt>
                <c:pt idx="2">
                  <c:v>40969.0</c:v>
                </c:pt>
                <c:pt idx="3">
                  <c:v>41000.0</c:v>
                </c:pt>
                <c:pt idx="4">
                  <c:v>41030.0</c:v>
                </c:pt>
                <c:pt idx="5">
                  <c:v>41061.0</c:v>
                </c:pt>
                <c:pt idx="6">
                  <c:v>41091.0</c:v>
                </c:pt>
                <c:pt idx="7">
                  <c:v>41122.0</c:v>
                </c:pt>
                <c:pt idx="8">
                  <c:v>41153.0</c:v>
                </c:pt>
                <c:pt idx="9">
                  <c:v>41183.0</c:v>
                </c:pt>
                <c:pt idx="10">
                  <c:v>41214.0</c:v>
                </c:pt>
                <c:pt idx="11">
                  <c:v>41244.0</c:v>
                </c:pt>
                <c:pt idx="12">
                  <c:v>41275.0</c:v>
                </c:pt>
                <c:pt idx="13">
                  <c:v>41306.0</c:v>
                </c:pt>
                <c:pt idx="14">
                  <c:v>41334.0</c:v>
                </c:pt>
                <c:pt idx="15">
                  <c:v>41365.0</c:v>
                </c:pt>
                <c:pt idx="16">
                  <c:v>41395.0</c:v>
                </c:pt>
                <c:pt idx="17">
                  <c:v>41426.0</c:v>
                </c:pt>
                <c:pt idx="18">
                  <c:v>41456.0</c:v>
                </c:pt>
                <c:pt idx="19">
                  <c:v>41487.0</c:v>
                </c:pt>
                <c:pt idx="20">
                  <c:v>41518.0</c:v>
                </c:pt>
                <c:pt idx="21">
                  <c:v>41548.0</c:v>
                </c:pt>
                <c:pt idx="22">
                  <c:v>41579.0</c:v>
                </c:pt>
                <c:pt idx="23">
                  <c:v>41609.0</c:v>
                </c:pt>
                <c:pt idx="24">
                  <c:v>41640.0</c:v>
                </c:pt>
                <c:pt idx="25">
                  <c:v>41671.0</c:v>
                </c:pt>
                <c:pt idx="26">
                  <c:v>41699.0</c:v>
                </c:pt>
                <c:pt idx="27">
                  <c:v>41730.0</c:v>
                </c:pt>
                <c:pt idx="28">
                  <c:v>41760.0</c:v>
                </c:pt>
                <c:pt idx="29">
                  <c:v>41791.0</c:v>
                </c:pt>
                <c:pt idx="30">
                  <c:v>41821.0</c:v>
                </c:pt>
                <c:pt idx="31">
                  <c:v>41852.0</c:v>
                </c:pt>
                <c:pt idx="32">
                  <c:v>41883.0</c:v>
                </c:pt>
                <c:pt idx="33">
                  <c:v>41913.0</c:v>
                </c:pt>
                <c:pt idx="34">
                  <c:v>41944.0</c:v>
                </c:pt>
              </c:numCache>
            </c:numRef>
          </c:cat>
          <c:val>
            <c:numRef>
              <c:f>Sheet3!$C$2:$C$36</c:f>
              <c:numCache>
                <c:formatCode>General</c:formatCode>
                <c:ptCount val="35"/>
                <c:pt idx="0">
                  <c:v>377242.0</c:v>
                </c:pt>
                <c:pt idx="1">
                  <c:v>371540.0</c:v>
                </c:pt>
                <c:pt idx="2">
                  <c:v>475576.0</c:v>
                </c:pt>
                <c:pt idx="3">
                  <c:v>634680.0</c:v>
                </c:pt>
                <c:pt idx="4">
                  <c:v>377998.0</c:v>
                </c:pt>
                <c:pt idx="5">
                  <c:v>395677.0</c:v>
                </c:pt>
                <c:pt idx="6">
                  <c:v>388851.0</c:v>
                </c:pt>
                <c:pt idx="7">
                  <c:v>412623.0</c:v>
                </c:pt>
                <c:pt idx="8">
                  <c:v>382903.0</c:v>
                </c:pt>
                <c:pt idx="9">
                  <c:v>418035.0</c:v>
                </c:pt>
                <c:pt idx="10">
                  <c:v>467211.0</c:v>
                </c:pt>
                <c:pt idx="11">
                  <c:v>367122.0</c:v>
                </c:pt>
                <c:pt idx="12">
                  <c:v>412422.0</c:v>
                </c:pt>
                <c:pt idx="13">
                  <c:v>408546.0</c:v>
                </c:pt>
                <c:pt idx="14">
                  <c:v>383652.0</c:v>
                </c:pt>
                <c:pt idx="15">
                  <c:v>386175.0</c:v>
                </c:pt>
                <c:pt idx="16">
                  <c:v>393449.0</c:v>
                </c:pt>
                <c:pt idx="17">
                  <c:v>409036.0</c:v>
                </c:pt>
                <c:pt idx="18">
                  <c:v>496658.0</c:v>
                </c:pt>
                <c:pt idx="19">
                  <c:v>429023.0</c:v>
                </c:pt>
                <c:pt idx="20">
                  <c:v>403970.0</c:v>
                </c:pt>
                <c:pt idx="21">
                  <c:v>501873.0</c:v>
                </c:pt>
                <c:pt idx="22">
                  <c:v>584152.0</c:v>
                </c:pt>
                <c:pt idx="23">
                  <c:v>553369.0</c:v>
                </c:pt>
                <c:pt idx="24">
                  <c:v>592085.0</c:v>
                </c:pt>
                <c:pt idx="25">
                  <c:v>559194.0</c:v>
                </c:pt>
                <c:pt idx="26">
                  <c:v>568600.0</c:v>
                </c:pt>
                <c:pt idx="27">
                  <c:v>631594.0</c:v>
                </c:pt>
                <c:pt idx="28">
                  <c:v>599666.0</c:v>
                </c:pt>
                <c:pt idx="29">
                  <c:v>580145.0</c:v>
                </c:pt>
                <c:pt idx="30">
                  <c:v>657584.0</c:v>
                </c:pt>
                <c:pt idx="31">
                  <c:v>680002.0</c:v>
                </c:pt>
                <c:pt idx="32">
                  <c:v>658600.0</c:v>
                </c:pt>
                <c:pt idx="33">
                  <c:v>805195.0</c:v>
                </c:pt>
                <c:pt idx="34">
                  <c:v>864046.0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096781928"/>
        <c:axId val="-2096778728"/>
      </c:lineChart>
      <c:dateAx>
        <c:axId val="-2096772616"/>
        <c:scaling>
          <c:orientation val="minMax"/>
        </c:scaling>
        <c:delete val="0"/>
        <c:axPos val="b"/>
        <c:numFmt formatCode="m/d/yy" sourceLinked="1"/>
        <c:majorTickMark val="out"/>
        <c:minorTickMark val="none"/>
        <c:tickLblPos val="nextTo"/>
        <c:crossAx val="-2096775608"/>
        <c:crosses val="autoZero"/>
        <c:auto val="1"/>
        <c:lblOffset val="100"/>
        <c:baseTimeUnit val="months"/>
      </c:dateAx>
      <c:valAx>
        <c:axId val="-2096775608"/>
        <c:scaling>
          <c:orientation val="minMax"/>
        </c:scaling>
        <c:delete val="0"/>
        <c:axPos val="l"/>
        <c:majorGridlines/>
        <c:numFmt formatCode="_-&quot;$&quot;* #,##0_-;\-&quot;$&quot;* #,##0_-;_-&quot;$&quot;* &quot;-&quot;??_-;_-@_-" sourceLinked="1"/>
        <c:majorTickMark val="out"/>
        <c:minorTickMark val="none"/>
        <c:tickLblPos val="nextTo"/>
        <c:crossAx val="-2096772616"/>
        <c:crosses val="autoZero"/>
        <c:crossBetween val="between"/>
      </c:valAx>
      <c:valAx>
        <c:axId val="-2096778728"/>
        <c:scaling>
          <c:orientation val="minMax"/>
        </c:scaling>
        <c:delete val="0"/>
        <c:axPos val="r"/>
        <c:numFmt formatCode="General" sourceLinked="1"/>
        <c:majorTickMark val="out"/>
        <c:minorTickMark val="none"/>
        <c:tickLblPos val="nextTo"/>
        <c:crossAx val="-2096781928"/>
        <c:crosses val="max"/>
        <c:crossBetween val="between"/>
      </c:valAx>
      <c:dateAx>
        <c:axId val="-2096781928"/>
        <c:scaling>
          <c:orientation val="minMax"/>
        </c:scaling>
        <c:delete val="1"/>
        <c:axPos val="b"/>
        <c:numFmt formatCode="m/d/yy" sourceLinked="1"/>
        <c:majorTickMark val="out"/>
        <c:minorTickMark val="none"/>
        <c:tickLblPos val="nextTo"/>
        <c:crossAx val="-2096778728"/>
        <c:crosses val="autoZero"/>
        <c:auto val="1"/>
        <c:lblOffset val="100"/>
        <c:baseTimeUnit val="months"/>
      </c:date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CL Bookings and Signups</a:t>
            </a:r>
          </a:p>
        </c:rich>
      </c:tx>
      <c:layout/>
      <c:overlay val="0"/>
    </c:title>
    <c:autoTitleDeleted val="0"/>
    <c:plotArea>
      <c:layout/>
      <c:lineChart>
        <c:grouping val="standard"/>
        <c:varyColors val="0"/>
        <c:ser>
          <c:idx val="2"/>
          <c:order val="1"/>
          <c:tx>
            <c:strRef>
              <c:f>Sheet6!$C$1</c:f>
              <c:strCache>
                <c:ptCount val="1"/>
                <c:pt idx="0">
                  <c:v>Bookings</c:v>
                </c:pt>
              </c:strCache>
            </c:strRef>
          </c:tx>
          <c:marker>
            <c:symbol val="none"/>
          </c:marker>
          <c:cat>
            <c:numRef>
              <c:f>Sheet6!$A$2:$A$36</c:f>
              <c:numCache>
                <c:formatCode>m/d/yy</c:formatCode>
                <c:ptCount val="35"/>
                <c:pt idx="0">
                  <c:v>40909.0</c:v>
                </c:pt>
                <c:pt idx="1">
                  <c:v>40940.0</c:v>
                </c:pt>
                <c:pt idx="2">
                  <c:v>40969.0</c:v>
                </c:pt>
                <c:pt idx="3">
                  <c:v>41000.0</c:v>
                </c:pt>
                <c:pt idx="4">
                  <c:v>41030.0</c:v>
                </c:pt>
                <c:pt idx="5">
                  <c:v>41061.0</c:v>
                </c:pt>
                <c:pt idx="6">
                  <c:v>41091.0</c:v>
                </c:pt>
                <c:pt idx="7">
                  <c:v>41122.0</c:v>
                </c:pt>
                <c:pt idx="8">
                  <c:v>41153.0</c:v>
                </c:pt>
                <c:pt idx="9">
                  <c:v>41183.0</c:v>
                </c:pt>
                <c:pt idx="10">
                  <c:v>41214.0</c:v>
                </c:pt>
                <c:pt idx="11">
                  <c:v>41244.0</c:v>
                </c:pt>
                <c:pt idx="12">
                  <c:v>41275.0</c:v>
                </c:pt>
                <c:pt idx="13">
                  <c:v>41306.0</c:v>
                </c:pt>
                <c:pt idx="14">
                  <c:v>41334.0</c:v>
                </c:pt>
                <c:pt idx="15">
                  <c:v>41365.0</c:v>
                </c:pt>
                <c:pt idx="16">
                  <c:v>41395.0</c:v>
                </c:pt>
                <c:pt idx="17">
                  <c:v>41426.0</c:v>
                </c:pt>
                <c:pt idx="18">
                  <c:v>41456.0</c:v>
                </c:pt>
                <c:pt idx="19">
                  <c:v>41487.0</c:v>
                </c:pt>
                <c:pt idx="20">
                  <c:v>41518.0</c:v>
                </c:pt>
                <c:pt idx="21">
                  <c:v>41548.0</c:v>
                </c:pt>
                <c:pt idx="22">
                  <c:v>41579.0</c:v>
                </c:pt>
                <c:pt idx="23">
                  <c:v>41609.0</c:v>
                </c:pt>
                <c:pt idx="24">
                  <c:v>41640.0</c:v>
                </c:pt>
                <c:pt idx="25">
                  <c:v>41671.0</c:v>
                </c:pt>
                <c:pt idx="26">
                  <c:v>41699.0</c:v>
                </c:pt>
                <c:pt idx="27">
                  <c:v>41730.0</c:v>
                </c:pt>
                <c:pt idx="28">
                  <c:v>41760.0</c:v>
                </c:pt>
                <c:pt idx="29">
                  <c:v>41791.0</c:v>
                </c:pt>
                <c:pt idx="30">
                  <c:v>41821.0</c:v>
                </c:pt>
                <c:pt idx="31">
                  <c:v>41852.0</c:v>
                </c:pt>
                <c:pt idx="32">
                  <c:v>41883.0</c:v>
                </c:pt>
                <c:pt idx="33">
                  <c:v>41913.0</c:v>
                </c:pt>
                <c:pt idx="34">
                  <c:v>41944.0</c:v>
                </c:pt>
              </c:numCache>
            </c:numRef>
          </c:cat>
          <c:val>
            <c:numRef>
              <c:f>Sheet6!$C$2:$C$36</c:f>
              <c:numCache>
                <c:formatCode>_-"$"* #,##0_-;\-"$"* #,##0_-;_-"$"* "-"??_-;_-@_-</c:formatCode>
                <c:ptCount val="35"/>
                <c:pt idx="0">
                  <c:v>551220.7816</c:v>
                </c:pt>
                <c:pt idx="1">
                  <c:v>560552.7579</c:v>
                </c:pt>
                <c:pt idx="2">
                  <c:v>603409.3442</c:v>
                </c:pt>
                <c:pt idx="3">
                  <c:v>605616.465</c:v>
                </c:pt>
                <c:pt idx="4">
                  <c:v>601090.1164</c:v>
                </c:pt>
                <c:pt idx="5">
                  <c:v>581007.5142999999</c:v>
                </c:pt>
                <c:pt idx="6">
                  <c:v>684136.2638</c:v>
                </c:pt>
                <c:pt idx="7">
                  <c:v>670659.1072</c:v>
                </c:pt>
                <c:pt idx="8">
                  <c:v>667257.1882999999</c:v>
                </c:pt>
                <c:pt idx="9">
                  <c:v>664415.5675</c:v>
                </c:pt>
                <c:pt idx="10">
                  <c:v>660865.4717</c:v>
                </c:pt>
                <c:pt idx="11">
                  <c:v>654911.2439</c:v>
                </c:pt>
                <c:pt idx="12">
                  <c:v>633309.7368</c:v>
                </c:pt>
                <c:pt idx="13">
                  <c:v>514136.8687999999</c:v>
                </c:pt>
                <c:pt idx="14">
                  <c:v>640984.7041999999</c:v>
                </c:pt>
                <c:pt idx="15">
                  <c:v>576593.5149</c:v>
                </c:pt>
                <c:pt idx="16">
                  <c:v>615532.2627</c:v>
                </c:pt>
                <c:pt idx="17">
                  <c:v>680088.3452</c:v>
                </c:pt>
                <c:pt idx="18">
                  <c:v>723024.1170999999</c:v>
                </c:pt>
                <c:pt idx="19">
                  <c:v>761171.9247</c:v>
                </c:pt>
                <c:pt idx="20">
                  <c:v>682838.2378999998</c:v>
                </c:pt>
                <c:pt idx="21">
                  <c:v>712177.5572</c:v>
                </c:pt>
                <c:pt idx="22">
                  <c:v>731368.5421</c:v>
                </c:pt>
                <c:pt idx="23">
                  <c:v>703426.9806</c:v>
                </c:pt>
                <c:pt idx="24">
                  <c:v>668050.5672</c:v>
                </c:pt>
                <c:pt idx="25">
                  <c:v>614456.9784</c:v>
                </c:pt>
                <c:pt idx="26">
                  <c:v>617304.8576</c:v>
                </c:pt>
                <c:pt idx="27">
                  <c:v>657397.6743999999</c:v>
                </c:pt>
                <c:pt idx="28">
                  <c:v>663678.4267</c:v>
                </c:pt>
                <c:pt idx="29">
                  <c:v>648554.7854000001</c:v>
                </c:pt>
                <c:pt idx="30">
                  <c:v>718187.5704999999</c:v>
                </c:pt>
                <c:pt idx="31">
                  <c:v>715516.296</c:v>
                </c:pt>
                <c:pt idx="32">
                  <c:v>697144.2162</c:v>
                </c:pt>
                <c:pt idx="33">
                  <c:v>761437.5578</c:v>
                </c:pt>
                <c:pt idx="34">
                  <c:v>711134.5375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108512936"/>
        <c:axId val="-2108620952"/>
      </c:lineChart>
      <c:lineChart>
        <c:grouping val="standard"/>
        <c:varyColors val="0"/>
        <c:ser>
          <c:idx val="1"/>
          <c:order val="0"/>
          <c:tx>
            <c:strRef>
              <c:f>Sheet6!$B$1</c:f>
              <c:strCache>
                <c:ptCount val="1"/>
                <c:pt idx="0">
                  <c:v>Signups</c:v>
                </c:pt>
              </c:strCache>
            </c:strRef>
          </c:tx>
          <c:marker>
            <c:symbol val="none"/>
          </c:marker>
          <c:cat>
            <c:numRef>
              <c:f>Sheet6!$A$2:$A$36</c:f>
              <c:numCache>
                <c:formatCode>m/d/yy</c:formatCode>
                <c:ptCount val="35"/>
                <c:pt idx="0">
                  <c:v>40909.0</c:v>
                </c:pt>
                <c:pt idx="1">
                  <c:v>40940.0</c:v>
                </c:pt>
                <c:pt idx="2">
                  <c:v>40969.0</c:v>
                </c:pt>
                <c:pt idx="3">
                  <c:v>41000.0</c:v>
                </c:pt>
                <c:pt idx="4">
                  <c:v>41030.0</c:v>
                </c:pt>
                <c:pt idx="5">
                  <c:v>41061.0</c:v>
                </c:pt>
                <c:pt idx="6">
                  <c:v>41091.0</c:v>
                </c:pt>
                <c:pt idx="7">
                  <c:v>41122.0</c:v>
                </c:pt>
                <c:pt idx="8">
                  <c:v>41153.0</c:v>
                </c:pt>
                <c:pt idx="9">
                  <c:v>41183.0</c:v>
                </c:pt>
                <c:pt idx="10">
                  <c:v>41214.0</c:v>
                </c:pt>
                <c:pt idx="11">
                  <c:v>41244.0</c:v>
                </c:pt>
                <c:pt idx="12">
                  <c:v>41275.0</c:v>
                </c:pt>
                <c:pt idx="13">
                  <c:v>41306.0</c:v>
                </c:pt>
                <c:pt idx="14">
                  <c:v>41334.0</c:v>
                </c:pt>
                <c:pt idx="15">
                  <c:v>41365.0</c:v>
                </c:pt>
                <c:pt idx="16">
                  <c:v>41395.0</c:v>
                </c:pt>
                <c:pt idx="17">
                  <c:v>41426.0</c:v>
                </c:pt>
                <c:pt idx="18">
                  <c:v>41456.0</c:v>
                </c:pt>
                <c:pt idx="19">
                  <c:v>41487.0</c:v>
                </c:pt>
                <c:pt idx="20">
                  <c:v>41518.0</c:v>
                </c:pt>
                <c:pt idx="21">
                  <c:v>41548.0</c:v>
                </c:pt>
                <c:pt idx="22">
                  <c:v>41579.0</c:v>
                </c:pt>
                <c:pt idx="23">
                  <c:v>41609.0</c:v>
                </c:pt>
                <c:pt idx="24">
                  <c:v>41640.0</c:v>
                </c:pt>
                <c:pt idx="25">
                  <c:v>41671.0</c:v>
                </c:pt>
                <c:pt idx="26">
                  <c:v>41699.0</c:v>
                </c:pt>
                <c:pt idx="27">
                  <c:v>41730.0</c:v>
                </c:pt>
                <c:pt idx="28">
                  <c:v>41760.0</c:v>
                </c:pt>
                <c:pt idx="29">
                  <c:v>41791.0</c:v>
                </c:pt>
                <c:pt idx="30">
                  <c:v>41821.0</c:v>
                </c:pt>
                <c:pt idx="31">
                  <c:v>41852.0</c:v>
                </c:pt>
                <c:pt idx="32">
                  <c:v>41883.0</c:v>
                </c:pt>
                <c:pt idx="33">
                  <c:v>41913.0</c:v>
                </c:pt>
                <c:pt idx="34">
                  <c:v>41944.0</c:v>
                </c:pt>
              </c:numCache>
            </c:numRef>
          </c:cat>
          <c:val>
            <c:numRef>
              <c:f>Sheet6!$B$2:$B$36</c:f>
              <c:numCache>
                <c:formatCode>_-* #,##0_-;\-* #,##0_-;_-* "-"??_-;_-@_-</c:formatCode>
                <c:ptCount val="35"/>
                <c:pt idx="0">
                  <c:v>66033.0</c:v>
                </c:pt>
                <c:pt idx="1">
                  <c:v>56161.0</c:v>
                </c:pt>
                <c:pt idx="2">
                  <c:v>56501.0</c:v>
                </c:pt>
                <c:pt idx="3">
                  <c:v>56201.0</c:v>
                </c:pt>
                <c:pt idx="4">
                  <c:v>44336.0</c:v>
                </c:pt>
                <c:pt idx="5">
                  <c:v>53359.0</c:v>
                </c:pt>
                <c:pt idx="6">
                  <c:v>76384.0</c:v>
                </c:pt>
                <c:pt idx="7">
                  <c:v>68490.0</c:v>
                </c:pt>
                <c:pt idx="8">
                  <c:v>67600.0</c:v>
                </c:pt>
                <c:pt idx="9">
                  <c:v>77290.0</c:v>
                </c:pt>
                <c:pt idx="10">
                  <c:v>74969.0</c:v>
                </c:pt>
                <c:pt idx="11">
                  <c:v>67829.0</c:v>
                </c:pt>
                <c:pt idx="12">
                  <c:v>89386.0</c:v>
                </c:pt>
                <c:pt idx="13">
                  <c:v>82917.0</c:v>
                </c:pt>
                <c:pt idx="14">
                  <c:v>68352.0</c:v>
                </c:pt>
                <c:pt idx="15">
                  <c:v>67354.0</c:v>
                </c:pt>
                <c:pt idx="16">
                  <c:v>78886.0</c:v>
                </c:pt>
                <c:pt idx="17">
                  <c:v>96407.0</c:v>
                </c:pt>
                <c:pt idx="18">
                  <c:v>126492.0</c:v>
                </c:pt>
                <c:pt idx="19">
                  <c:v>128352.0</c:v>
                </c:pt>
                <c:pt idx="20">
                  <c:v>96182.0</c:v>
                </c:pt>
                <c:pt idx="21">
                  <c:v>111336.0</c:v>
                </c:pt>
                <c:pt idx="22">
                  <c:v>92468.0</c:v>
                </c:pt>
                <c:pt idx="23">
                  <c:v>75515.0</c:v>
                </c:pt>
                <c:pt idx="24">
                  <c:v>91395.0</c:v>
                </c:pt>
                <c:pt idx="25">
                  <c:v>86304.0</c:v>
                </c:pt>
                <c:pt idx="26">
                  <c:v>80996.0</c:v>
                </c:pt>
                <c:pt idx="27">
                  <c:v>90254.0</c:v>
                </c:pt>
                <c:pt idx="28">
                  <c:v>78854.0</c:v>
                </c:pt>
                <c:pt idx="29">
                  <c:v>78327.0</c:v>
                </c:pt>
                <c:pt idx="30">
                  <c:v>104047.0</c:v>
                </c:pt>
                <c:pt idx="31">
                  <c:v>92274.0</c:v>
                </c:pt>
                <c:pt idx="32">
                  <c:v>94581.0</c:v>
                </c:pt>
                <c:pt idx="33">
                  <c:v>106875.0</c:v>
                </c:pt>
                <c:pt idx="34">
                  <c:v>111470.0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107797144"/>
        <c:axId val="-2139610936"/>
      </c:lineChart>
      <c:dateAx>
        <c:axId val="-2108512936"/>
        <c:scaling>
          <c:orientation val="minMax"/>
        </c:scaling>
        <c:delete val="0"/>
        <c:axPos val="b"/>
        <c:numFmt formatCode="m/d/yy" sourceLinked="1"/>
        <c:majorTickMark val="out"/>
        <c:minorTickMark val="none"/>
        <c:tickLblPos val="nextTo"/>
        <c:crossAx val="-2108620952"/>
        <c:crosses val="autoZero"/>
        <c:auto val="1"/>
        <c:lblOffset val="100"/>
        <c:baseTimeUnit val="months"/>
      </c:dateAx>
      <c:valAx>
        <c:axId val="-2108620952"/>
        <c:scaling>
          <c:orientation val="minMax"/>
        </c:scaling>
        <c:delete val="0"/>
        <c:axPos val="l"/>
        <c:majorGridlines/>
        <c:numFmt formatCode="_-&quot;$&quot;* #,##0_-;\-&quot;$&quot;* #,##0_-;_-&quot;$&quot;* &quot;-&quot;??_-;_-@_-" sourceLinked="1"/>
        <c:majorTickMark val="out"/>
        <c:minorTickMark val="none"/>
        <c:tickLblPos val="nextTo"/>
        <c:crossAx val="-2108512936"/>
        <c:crosses val="autoZero"/>
        <c:crossBetween val="between"/>
      </c:valAx>
      <c:valAx>
        <c:axId val="-2139610936"/>
        <c:scaling>
          <c:orientation val="minMax"/>
        </c:scaling>
        <c:delete val="0"/>
        <c:axPos val="r"/>
        <c:numFmt formatCode="_-* #,##0_-;\-* #,##0_-;_-* &quot;-&quot;??_-;_-@_-" sourceLinked="1"/>
        <c:majorTickMark val="out"/>
        <c:minorTickMark val="none"/>
        <c:tickLblPos val="nextTo"/>
        <c:crossAx val="-2107797144"/>
        <c:crosses val="max"/>
        <c:crossBetween val="between"/>
      </c:valAx>
      <c:dateAx>
        <c:axId val="-2107797144"/>
        <c:scaling>
          <c:orientation val="minMax"/>
        </c:scaling>
        <c:delete val="1"/>
        <c:axPos val="b"/>
        <c:numFmt formatCode="m/d/yy" sourceLinked="1"/>
        <c:majorTickMark val="out"/>
        <c:minorTickMark val="none"/>
        <c:tickLblPos val="nextTo"/>
        <c:crossAx val="-2139610936"/>
        <c:crosses val="autoZero"/>
        <c:auto val="1"/>
        <c:lblOffset val="100"/>
        <c:baseTimeUnit val="months"/>
      </c:date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EM Bookings and Signups</a:t>
            </a:r>
          </a:p>
        </c:rich>
      </c:tx>
      <c:layout/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Sheet7!$B$1</c:f>
              <c:strCache>
                <c:ptCount val="1"/>
                <c:pt idx="0">
                  <c:v>Booking</c:v>
                </c:pt>
              </c:strCache>
            </c:strRef>
          </c:tx>
          <c:marker>
            <c:symbol val="none"/>
          </c:marker>
          <c:cat>
            <c:numRef>
              <c:f>Sheet7!$A$2:$A$37</c:f>
              <c:numCache>
                <c:formatCode>m/d/yy</c:formatCode>
                <c:ptCount val="36"/>
                <c:pt idx="0">
                  <c:v>40909.0</c:v>
                </c:pt>
                <c:pt idx="1">
                  <c:v>40940.0</c:v>
                </c:pt>
                <c:pt idx="2">
                  <c:v>40968.0</c:v>
                </c:pt>
                <c:pt idx="3">
                  <c:v>41000.0</c:v>
                </c:pt>
                <c:pt idx="4">
                  <c:v>41030.0</c:v>
                </c:pt>
                <c:pt idx="5">
                  <c:v>41060.0</c:v>
                </c:pt>
                <c:pt idx="6">
                  <c:v>41091.0</c:v>
                </c:pt>
                <c:pt idx="7">
                  <c:v>41121.0</c:v>
                </c:pt>
                <c:pt idx="8">
                  <c:v>41152.0</c:v>
                </c:pt>
                <c:pt idx="9">
                  <c:v>41183.0</c:v>
                </c:pt>
                <c:pt idx="10">
                  <c:v>41213.0</c:v>
                </c:pt>
                <c:pt idx="11">
                  <c:v>41243.0</c:v>
                </c:pt>
                <c:pt idx="12">
                  <c:v>41275.0</c:v>
                </c:pt>
                <c:pt idx="13">
                  <c:v>41305.0</c:v>
                </c:pt>
                <c:pt idx="14">
                  <c:v>41333.0</c:v>
                </c:pt>
                <c:pt idx="15">
                  <c:v>41365.0</c:v>
                </c:pt>
                <c:pt idx="16">
                  <c:v>41394.0</c:v>
                </c:pt>
                <c:pt idx="17">
                  <c:v>41425.0</c:v>
                </c:pt>
                <c:pt idx="18">
                  <c:v>41456.0</c:v>
                </c:pt>
                <c:pt idx="19">
                  <c:v>41486.0</c:v>
                </c:pt>
                <c:pt idx="20">
                  <c:v>41517.0</c:v>
                </c:pt>
                <c:pt idx="21">
                  <c:v>41547.0</c:v>
                </c:pt>
                <c:pt idx="22">
                  <c:v>41578.0</c:v>
                </c:pt>
                <c:pt idx="23">
                  <c:v>41608.0</c:v>
                </c:pt>
                <c:pt idx="24">
                  <c:v>41639.0</c:v>
                </c:pt>
                <c:pt idx="25">
                  <c:v>41670.0</c:v>
                </c:pt>
                <c:pt idx="26">
                  <c:v>41698.0</c:v>
                </c:pt>
                <c:pt idx="27">
                  <c:v>41730.0</c:v>
                </c:pt>
                <c:pt idx="28">
                  <c:v>41760.0</c:v>
                </c:pt>
                <c:pt idx="29">
                  <c:v>41790.0</c:v>
                </c:pt>
                <c:pt idx="30">
                  <c:v>41821.0</c:v>
                </c:pt>
                <c:pt idx="31">
                  <c:v>41851.0</c:v>
                </c:pt>
                <c:pt idx="32">
                  <c:v>41882.0</c:v>
                </c:pt>
                <c:pt idx="33">
                  <c:v>41912.0</c:v>
                </c:pt>
                <c:pt idx="34">
                  <c:v>41943.0</c:v>
                </c:pt>
                <c:pt idx="35">
                  <c:v>41973.0</c:v>
                </c:pt>
              </c:numCache>
            </c:numRef>
          </c:cat>
          <c:val>
            <c:numRef>
              <c:f>Sheet7!$B$2:$B$37</c:f>
              <c:numCache>
                <c:formatCode>_-"$"* #,##0_-;\-"$"* #,##0_-;_-"$"* "-"??_-;_-@_-</c:formatCode>
                <c:ptCount val="36"/>
                <c:pt idx="0">
                  <c:v>114775.229241808</c:v>
                </c:pt>
                <c:pt idx="1">
                  <c:v>122350.104930491</c:v>
                </c:pt>
                <c:pt idx="2">
                  <c:v>129073.322003858</c:v>
                </c:pt>
                <c:pt idx="3">
                  <c:v>108105.718133404</c:v>
                </c:pt>
                <c:pt idx="4">
                  <c:v>121547.536473673</c:v>
                </c:pt>
                <c:pt idx="5">
                  <c:v>113671.050289094</c:v>
                </c:pt>
                <c:pt idx="6">
                  <c:v>124362.452991632</c:v>
                </c:pt>
                <c:pt idx="7">
                  <c:v>129693.208102844</c:v>
                </c:pt>
                <c:pt idx="8">
                  <c:v>140883.037214158</c:v>
                </c:pt>
                <c:pt idx="9">
                  <c:v>140753.111517188</c:v>
                </c:pt>
                <c:pt idx="10">
                  <c:v>157581.896322025</c:v>
                </c:pt>
                <c:pt idx="11">
                  <c:v>162450.241324119</c:v>
                </c:pt>
                <c:pt idx="12">
                  <c:v>162709.142625359</c:v>
                </c:pt>
                <c:pt idx="13">
                  <c:v>155163.448361206</c:v>
                </c:pt>
                <c:pt idx="14">
                  <c:v>156957.498673555</c:v>
                </c:pt>
                <c:pt idx="15">
                  <c:v>174789.948469268</c:v>
                </c:pt>
                <c:pt idx="16">
                  <c:v>211580.385337548</c:v>
                </c:pt>
                <c:pt idx="17">
                  <c:v>208470.782434159</c:v>
                </c:pt>
                <c:pt idx="18">
                  <c:v>212556.759782597</c:v>
                </c:pt>
                <c:pt idx="19">
                  <c:v>248667.933800366</c:v>
                </c:pt>
                <c:pt idx="20">
                  <c:v>255302.701412354</c:v>
                </c:pt>
                <c:pt idx="21">
                  <c:v>265466.062179174</c:v>
                </c:pt>
                <c:pt idx="22">
                  <c:v>279990.464108162</c:v>
                </c:pt>
                <c:pt idx="23">
                  <c:v>275296.857740806</c:v>
                </c:pt>
                <c:pt idx="24">
                  <c:v>267052.477691177</c:v>
                </c:pt>
                <c:pt idx="25">
                  <c:v>273212.134359391</c:v>
                </c:pt>
                <c:pt idx="26">
                  <c:v>296895.012839406</c:v>
                </c:pt>
                <c:pt idx="27">
                  <c:v>284262.26443579</c:v>
                </c:pt>
                <c:pt idx="28">
                  <c:v>303386.3288045019</c:v>
                </c:pt>
                <c:pt idx="29">
                  <c:v>298594.458801639</c:v>
                </c:pt>
                <c:pt idx="30">
                  <c:v>338984.671655409</c:v>
                </c:pt>
                <c:pt idx="31">
                  <c:v>379770.670814283</c:v>
                </c:pt>
                <c:pt idx="32">
                  <c:v>368148.017046891</c:v>
                </c:pt>
                <c:pt idx="33">
                  <c:v>375165.434695035</c:v>
                </c:pt>
                <c:pt idx="34">
                  <c:v>366317.190548883</c:v>
                </c:pt>
                <c:pt idx="35">
                  <c:v>383558.986046105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109268456"/>
        <c:axId val="-2109073864"/>
      </c:lineChart>
      <c:lineChart>
        <c:grouping val="standard"/>
        <c:varyColors val="0"/>
        <c:ser>
          <c:idx val="1"/>
          <c:order val="1"/>
          <c:tx>
            <c:strRef>
              <c:f>Sheet7!$C$1</c:f>
              <c:strCache>
                <c:ptCount val="1"/>
                <c:pt idx="0">
                  <c:v>Signups</c:v>
                </c:pt>
              </c:strCache>
            </c:strRef>
          </c:tx>
          <c:marker>
            <c:symbol val="none"/>
          </c:marker>
          <c:cat>
            <c:numRef>
              <c:f>Sheet7!$A$2:$A$37</c:f>
              <c:numCache>
                <c:formatCode>m/d/yy</c:formatCode>
                <c:ptCount val="36"/>
                <c:pt idx="0">
                  <c:v>40909.0</c:v>
                </c:pt>
                <c:pt idx="1">
                  <c:v>40940.0</c:v>
                </c:pt>
                <c:pt idx="2">
                  <c:v>40968.0</c:v>
                </c:pt>
                <c:pt idx="3">
                  <c:v>41000.0</c:v>
                </c:pt>
                <c:pt idx="4">
                  <c:v>41030.0</c:v>
                </c:pt>
                <c:pt idx="5">
                  <c:v>41060.0</c:v>
                </c:pt>
                <c:pt idx="6">
                  <c:v>41091.0</c:v>
                </c:pt>
                <c:pt idx="7">
                  <c:v>41121.0</c:v>
                </c:pt>
                <c:pt idx="8">
                  <c:v>41152.0</c:v>
                </c:pt>
                <c:pt idx="9">
                  <c:v>41183.0</c:v>
                </c:pt>
                <c:pt idx="10">
                  <c:v>41213.0</c:v>
                </c:pt>
                <c:pt idx="11">
                  <c:v>41243.0</c:v>
                </c:pt>
                <c:pt idx="12">
                  <c:v>41275.0</c:v>
                </c:pt>
                <c:pt idx="13">
                  <c:v>41305.0</c:v>
                </c:pt>
                <c:pt idx="14">
                  <c:v>41333.0</c:v>
                </c:pt>
                <c:pt idx="15">
                  <c:v>41365.0</c:v>
                </c:pt>
                <c:pt idx="16">
                  <c:v>41394.0</c:v>
                </c:pt>
                <c:pt idx="17">
                  <c:v>41425.0</c:v>
                </c:pt>
                <c:pt idx="18">
                  <c:v>41456.0</c:v>
                </c:pt>
                <c:pt idx="19">
                  <c:v>41486.0</c:v>
                </c:pt>
                <c:pt idx="20">
                  <c:v>41517.0</c:v>
                </c:pt>
                <c:pt idx="21">
                  <c:v>41547.0</c:v>
                </c:pt>
                <c:pt idx="22">
                  <c:v>41578.0</c:v>
                </c:pt>
                <c:pt idx="23">
                  <c:v>41608.0</c:v>
                </c:pt>
                <c:pt idx="24">
                  <c:v>41639.0</c:v>
                </c:pt>
                <c:pt idx="25">
                  <c:v>41670.0</c:v>
                </c:pt>
                <c:pt idx="26">
                  <c:v>41698.0</c:v>
                </c:pt>
                <c:pt idx="27">
                  <c:v>41730.0</c:v>
                </c:pt>
                <c:pt idx="28">
                  <c:v>41760.0</c:v>
                </c:pt>
                <c:pt idx="29">
                  <c:v>41790.0</c:v>
                </c:pt>
                <c:pt idx="30">
                  <c:v>41821.0</c:v>
                </c:pt>
                <c:pt idx="31">
                  <c:v>41851.0</c:v>
                </c:pt>
                <c:pt idx="32">
                  <c:v>41882.0</c:v>
                </c:pt>
                <c:pt idx="33">
                  <c:v>41912.0</c:v>
                </c:pt>
                <c:pt idx="34">
                  <c:v>41943.0</c:v>
                </c:pt>
                <c:pt idx="35">
                  <c:v>41973.0</c:v>
                </c:pt>
              </c:numCache>
            </c:numRef>
          </c:cat>
          <c:val>
            <c:numRef>
              <c:f>Sheet7!$C$2:$C$37</c:f>
              <c:numCache>
                <c:formatCode>_-* #,##0_-;\-* #,##0_-;_-* "-"??_-;_-@_-</c:formatCode>
                <c:ptCount val="36"/>
                <c:pt idx="0">
                  <c:v>15488.0</c:v>
                </c:pt>
                <c:pt idx="1">
                  <c:v>20357.0</c:v>
                </c:pt>
                <c:pt idx="2">
                  <c:v>19681.0</c:v>
                </c:pt>
                <c:pt idx="3">
                  <c:v>14730.0</c:v>
                </c:pt>
                <c:pt idx="4">
                  <c:v>8761.0</c:v>
                </c:pt>
                <c:pt idx="5">
                  <c:v>10182.0</c:v>
                </c:pt>
                <c:pt idx="6">
                  <c:v>16636.0</c:v>
                </c:pt>
                <c:pt idx="7">
                  <c:v>18302.0</c:v>
                </c:pt>
                <c:pt idx="8">
                  <c:v>20075.0</c:v>
                </c:pt>
                <c:pt idx="9">
                  <c:v>26457.0</c:v>
                </c:pt>
                <c:pt idx="10">
                  <c:v>26494.0</c:v>
                </c:pt>
                <c:pt idx="11">
                  <c:v>20848.0</c:v>
                </c:pt>
                <c:pt idx="12">
                  <c:v>27903.0</c:v>
                </c:pt>
                <c:pt idx="13">
                  <c:v>25167.0</c:v>
                </c:pt>
                <c:pt idx="14">
                  <c:v>18924.0</c:v>
                </c:pt>
                <c:pt idx="15">
                  <c:v>21606.0</c:v>
                </c:pt>
                <c:pt idx="16">
                  <c:v>30153.0</c:v>
                </c:pt>
                <c:pt idx="17">
                  <c:v>30757.0</c:v>
                </c:pt>
                <c:pt idx="18">
                  <c:v>28316.0</c:v>
                </c:pt>
                <c:pt idx="19">
                  <c:v>25840.0</c:v>
                </c:pt>
                <c:pt idx="20">
                  <c:v>28509.0</c:v>
                </c:pt>
                <c:pt idx="21">
                  <c:v>33149.0</c:v>
                </c:pt>
                <c:pt idx="22">
                  <c:v>28576.0</c:v>
                </c:pt>
                <c:pt idx="23">
                  <c:v>29116.0</c:v>
                </c:pt>
                <c:pt idx="24">
                  <c:v>31002.0</c:v>
                </c:pt>
                <c:pt idx="25">
                  <c:v>28715.0</c:v>
                </c:pt>
                <c:pt idx="26">
                  <c:v>31398.0</c:v>
                </c:pt>
                <c:pt idx="27">
                  <c:v>30003.0</c:v>
                </c:pt>
                <c:pt idx="28">
                  <c:v>25130.0</c:v>
                </c:pt>
                <c:pt idx="29">
                  <c:v>26759.0</c:v>
                </c:pt>
                <c:pt idx="30">
                  <c:v>28692.0</c:v>
                </c:pt>
                <c:pt idx="31">
                  <c:v>29766.0</c:v>
                </c:pt>
                <c:pt idx="32">
                  <c:v>29409.0</c:v>
                </c:pt>
                <c:pt idx="33">
                  <c:v>31756.0</c:v>
                </c:pt>
                <c:pt idx="34">
                  <c:v>31456.0</c:v>
                </c:pt>
                <c:pt idx="35">
                  <c:v>28778.0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109069992"/>
        <c:axId val="-2109238792"/>
      </c:lineChart>
      <c:dateAx>
        <c:axId val="-2109268456"/>
        <c:scaling>
          <c:orientation val="minMax"/>
        </c:scaling>
        <c:delete val="0"/>
        <c:axPos val="b"/>
        <c:numFmt formatCode="m/d/yy" sourceLinked="1"/>
        <c:majorTickMark val="out"/>
        <c:minorTickMark val="none"/>
        <c:tickLblPos val="nextTo"/>
        <c:crossAx val="-2109073864"/>
        <c:crosses val="autoZero"/>
        <c:auto val="1"/>
        <c:lblOffset val="100"/>
        <c:baseTimeUnit val="months"/>
      </c:dateAx>
      <c:valAx>
        <c:axId val="-2109073864"/>
        <c:scaling>
          <c:orientation val="minMax"/>
        </c:scaling>
        <c:delete val="0"/>
        <c:axPos val="l"/>
        <c:majorGridlines/>
        <c:numFmt formatCode="_-&quot;$&quot;* #,##0_-;\-&quot;$&quot;* #,##0_-;_-&quot;$&quot;* &quot;-&quot;??_-;_-@_-" sourceLinked="1"/>
        <c:majorTickMark val="out"/>
        <c:minorTickMark val="none"/>
        <c:tickLblPos val="nextTo"/>
        <c:crossAx val="-2109268456"/>
        <c:crosses val="autoZero"/>
        <c:crossBetween val="between"/>
      </c:valAx>
      <c:valAx>
        <c:axId val="-2109238792"/>
        <c:scaling>
          <c:orientation val="minMax"/>
        </c:scaling>
        <c:delete val="0"/>
        <c:axPos val="r"/>
        <c:numFmt formatCode="_-* #,##0_-;\-* #,##0_-;_-* &quot;-&quot;??_-;_-@_-" sourceLinked="1"/>
        <c:majorTickMark val="out"/>
        <c:minorTickMark val="none"/>
        <c:tickLblPos val="nextTo"/>
        <c:crossAx val="-2109069992"/>
        <c:crosses val="max"/>
        <c:crossBetween val="between"/>
      </c:valAx>
      <c:dateAx>
        <c:axId val="-2109069992"/>
        <c:scaling>
          <c:orientation val="minMax"/>
        </c:scaling>
        <c:delete val="1"/>
        <c:axPos val="b"/>
        <c:numFmt formatCode="m/d/yy" sourceLinked="1"/>
        <c:majorTickMark val="out"/>
        <c:minorTickMark val="none"/>
        <c:tickLblPos val="nextTo"/>
        <c:crossAx val="-2109238792"/>
        <c:crosses val="autoZero"/>
        <c:auto val="1"/>
        <c:lblOffset val="100"/>
        <c:baseTimeUnit val="months"/>
      </c:date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0BE2FDF-DB74-6B4F-9A2E-6CDF735AECF0}" type="doc">
      <dgm:prSet loTypeId="urn:microsoft.com/office/officeart/2005/8/layout/funnel1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28C3974-E2AE-EF46-8E29-20273151B397}">
      <dgm:prSet phldrT="[Text]"/>
      <dgm:spPr/>
      <dgm:t>
        <a:bodyPr/>
        <a:lstStyle/>
        <a:p>
          <a:r>
            <a:rPr lang="en-US" dirty="0" smtClean="0"/>
            <a:t>$$$</a:t>
          </a:r>
          <a:endParaRPr lang="en-US" dirty="0"/>
        </a:p>
      </dgm:t>
    </dgm:pt>
    <dgm:pt modelId="{E860C3B0-4981-7F47-8C3A-00AED0347437}" type="sibTrans" cxnId="{1ACA3ADD-660A-0547-921C-F1351FE1AEBD}">
      <dgm:prSet/>
      <dgm:spPr/>
      <dgm:t>
        <a:bodyPr/>
        <a:lstStyle/>
        <a:p>
          <a:endParaRPr lang="en-US"/>
        </a:p>
      </dgm:t>
    </dgm:pt>
    <dgm:pt modelId="{727B1A62-6810-6343-806F-CC7343C272A0}" type="parTrans" cxnId="{1ACA3ADD-660A-0547-921C-F1351FE1AEBD}">
      <dgm:prSet/>
      <dgm:spPr/>
      <dgm:t>
        <a:bodyPr/>
        <a:lstStyle/>
        <a:p>
          <a:endParaRPr lang="en-US"/>
        </a:p>
      </dgm:t>
    </dgm:pt>
    <dgm:pt modelId="{76517712-9C9D-3749-91BC-C31A9D31F7CF}" type="pres">
      <dgm:prSet presAssocID="{A0BE2FDF-DB74-6B4F-9A2E-6CDF735AECF0}" presName="Name0" presStyleCnt="0">
        <dgm:presLayoutVars>
          <dgm:chMax val="4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053B690-D383-FE49-9EA0-654AA3735A80}" type="pres">
      <dgm:prSet presAssocID="{A0BE2FDF-DB74-6B4F-9A2E-6CDF735AECF0}" presName="ellipse" presStyleLbl="trBgShp" presStyleIdx="0" presStyleCnt="1"/>
      <dgm:spPr/>
    </dgm:pt>
    <dgm:pt modelId="{EA0A1B44-0261-BC43-972D-840084C1C879}" type="pres">
      <dgm:prSet presAssocID="{A0BE2FDF-DB74-6B4F-9A2E-6CDF735AECF0}" presName="arrow1" presStyleLbl="fgShp" presStyleIdx="0" presStyleCnt="1"/>
      <dgm:spPr>
        <a:solidFill>
          <a:schemeClr val="accent1"/>
        </a:solidFill>
      </dgm:spPr>
    </dgm:pt>
    <dgm:pt modelId="{CCADCC92-BB64-3845-83C7-BA082A207327}" type="pres">
      <dgm:prSet presAssocID="{A0BE2FDF-DB74-6B4F-9A2E-6CDF735AECF0}" presName="rectangle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884556C-3F08-674B-91DC-92E1A941ABA2}" type="pres">
      <dgm:prSet presAssocID="{A0BE2FDF-DB74-6B4F-9A2E-6CDF735AECF0}" presName="funnel" presStyleLbl="trAlignAcc1" presStyleIdx="0" presStyleCnt="1"/>
      <dgm:spPr/>
    </dgm:pt>
  </dgm:ptLst>
  <dgm:cxnLst>
    <dgm:cxn modelId="{1ACA3ADD-660A-0547-921C-F1351FE1AEBD}" srcId="{A0BE2FDF-DB74-6B4F-9A2E-6CDF735AECF0}" destId="{028C3974-E2AE-EF46-8E29-20273151B397}" srcOrd="0" destOrd="0" parTransId="{727B1A62-6810-6343-806F-CC7343C272A0}" sibTransId="{E860C3B0-4981-7F47-8C3A-00AED0347437}"/>
    <dgm:cxn modelId="{D536550F-5655-3149-A88D-14139C841AAB}" type="presOf" srcId="{028C3974-E2AE-EF46-8E29-20273151B397}" destId="{CCADCC92-BB64-3845-83C7-BA082A207327}" srcOrd="0" destOrd="0" presId="urn:microsoft.com/office/officeart/2005/8/layout/funnel1"/>
    <dgm:cxn modelId="{DDAE621E-D2F5-114C-8F5D-DE594BCC96AA}" type="presOf" srcId="{A0BE2FDF-DB74-6B4F-9A2E-6CDF735AECF0}" destId="{76517712-9C9D-3749-91BC-C31A9D31F7CF}" srcOrd="0" destOrd="0" presId="urn:microsoft.com/office/officeart/2005/8/layout/funnel1"/>
    <dgm:cxn modelId="{F2922893-1F1D-8D45-B5A2-52B053AA1531}" type="presParOf" srcId="{76517712-9C9D-3749-91BC-C31A9D31F7CF}" destId="{F053B690-D383-FE49-9EA0-654AA3735A80}" srcOrd="0" destOrd="0" presId="urn:microsoft.com/office/officeart/2005/8/layout/funnel1"/>
    <dgm:cxn modelId="{07ECF843-EAEE-AB40-9214-C581E1841AF7}" type="presParOf" srcId="{76517712-9C9D-3749-91BC-C31A9D31F7CF}" destId="{EA0A1B44-0261-BC43-972D-840084C1C879}" srcOrd="1" destOrd="0" presId="urn:microsoft.com/office/officeart/2005/8/layout/funnel1"/>
    <dgm:cxn modelId="{E692CD4E-6AB6-1B46-AFBD-43FCC7995E92}" type="presParOf" srcId="{76517712-9C9D-3749-91BC-C31A9D31F7CF}" destId="{CCADCC92-BB64-3845-83C7-BA082A207327}" srcOrd="2" destOrd="0" presId="urn:microsoft.com/office/officeart/2005/8/layout/funnel1"/>
    <dgm:cxn modelId="{59DB07EB-BE76-1443-AA29-AEB9C49A140A}" type="presParOf" srcId="{76517712-9C9D-3749-91BC-C31A9D31F7CF}" destId="{0884556C-3F08-674B-91DC-92E1A941ABA2}" srcOrd="3" destOrd="0" presId="urn:microsoft.com/office/officeart/2005/8/layout/funne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0BE2FDF-DB74-6B4F-9A2E-6CDF735AECF0}" type="doc">
      <dgm:prSet loTypeId="urn:microsoft.com/office/officeart/2005/8/layout/funnel1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28C3974-E2AE-EF46-8E29-20273151B397}">
      <dgm:prSet phldrT="[Text]"/>
      <dgm:spPr/>
      <dgm:t>
        <a:bodyPr/>
        <a:lstStyle/>
        <a:p>
          <a:r>
            <a:rPr lang="en-US" dirty="0" smtClean="0"/>
            <a:t>$$$</a:t>
          </a:r>
          <a:endParaRPr lang="en-US" dirty="0"/>
        </a:p>
      </dgm:t>
    </dgm:pt>
    <dgm:pt modelId="{E860C3B0-4981-7F47-8C3A-00AED0347437}" type="sibTrans" cxnId="{1ACA3ADD-660A-0547-921C-F1351FE1AEBD}">
      <dgm:prSet/>
      <dgm:spPr/>
      <dgm:t>
        <a:bodyPr/>
        <a:lstStyle/>
        <a:p>
          <a:endParaRPr lang="en-US"/>
        </a:p>
      </dgm:t>
    </dgm:pt>
    <dgm:pt modelId="{727B1A62-6810-6343-806F-CC7343C272A0}" type="parTrans" cxnId="{1ACA3ADD-660A-0547-921C-F1351FE1AEBD}">
      <dgm:prSet/>
      <dgm:spPr/>
      <dgm:t>
        <a:bodyPr/>
        <a:lstStyle/>
        <a:p>
          <a:endParaRPr lang="en-US"/>
        </a:p>
      </dgm:t>
    </dgm:pt>
    <dgm:pt modelId="{76517712-9C9D-3749-91BC-C31A9D31F7CF}" type="pres">
      <dgm:prSet presAssocID="{A0BE2FDF-DB74-6B4F-9A2E-6CDF735AECF0}" presName="Name0" presStyleCnt="0">
        <dgm:presLayoutVars>
          <dgm:chMax val="4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053B690-D383-FE49-9EA0-654AA3735A80}" type="pres">
      <dgm:prSet presAssocID="{A0BE2FDF-DB74-6B4F-9A2E-6CDF735AECF0}" presName="ellipse" presStyleLbl="trBgShp" presStyleIdx="0" presStyleCnt="1"/>
      <dgm:spPr/>
    </dgm:pt>
    <dgm:pt modelId="{EA0A1B44-0261-BC43-972D-840084C1C879}" type="pres">
      <dgm:prSet presAssocID="{A0BE2FDF-DB74-6B4F-9A2E-6CDF735AECF0}" presName="arrow1" presStyleLbl="fgShp" presStyleIdx="0" presStyleCnt="1"/>
      <dgm:spPr>
        <a:solidFill>
          <a:schemeClr val="accent1"/>
        </a:solidFill>
      </dgm:spPr>
    </dgm:pt>
    <dgm:pt modelId="{CCADCC92-BB64-3845-83C7-BA082A207327}" type="pres">
      <dgm:prSet presAssocID="{A0BE2FDF-DB74-6B4F-9A2E-6CDF735AECF0}" presName="rectangle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884556C-3F08-674B-91DC-92E1A941ABA2}" type="pres">
      <dgm:prSet presAssocID="{A0BE2FDF-DB74-6B4F-9A2E-6CDF735AECF0}" presName="funnel" presStyleLbl="trAlignAcc1" presStyleIdx="0" presStyleCnt="1"/>
      <dgm:spPr/>
    </dgm:pt>
  </dgm:ptLst>
  <dgm:cxnLst>
    <dgm:cxn modelId="{1ACA3ADD-660A-0547-921C-F1351FE1AEBD}" srcId="{A0BE2FDF-DB74-6B4F-9A2E-6CDF735AECF0}" destId="{028C3974-E2AE-EF46-8E29-20273151B397}" srcOrd="0" destOrd="0" parTransId="{727B1A62-6810-6343-806F-CC7343C272A0}" sibTransId="{E860C3B0-4981-7F47-8C3A-00AED0347437}"/>
    <dgm:cxn modelId="{A5EAC3F7-0AAC-0049-9CB2-8A516094F848}" type="presOf" srcId="{028C3974-E2AE-EF46-8E29-20273151B397}" destId="{CCADCC92-BB64-3845-83C7-BA082A207327}" srcOrd="0" destOrd="0" presId="urn:microsoft.com/office/officeart/2005/8/layout/funnel1"/>
    <dgm:cxn modelId="{E4A4C2C8-7A31-CA42-A2AD-13372D43771C}" type="presOf" srcId="{A0BE2FDF-DB74-6B4F-9A2E-6CDF735AECF0}" destId="{76517712-9C9D-3749-91BC-C31A9D31F7CF}" srcOrd="0" destOrd="0" presId="urn:microsoft.com/office/officeart/2005/8/layout/funnel1"/>
    <dgm:cxn modelId="{97BEB336-6A88-3A4D-B563-F55C43F5705A}" type="presParOf" srcId="{76517712-9C9D-3749-91BC-C31A9D31F7CF}" destId="{F053B690-D383-FE49-9EA0-654AA3735A80}" srcOrd="0" destOrd="0" presId="urn:microsoft.com/office/officeart/2005/8/layout/funnel1"/>
    <dgm:cxn modelId="{A0EE7D26-E6F3-3E4C-BC1B-496FFB813F48}" type="presParOf" srcId="{76517712-9C9D-3749-91BC-C31A9D31F7CF}" destId="{EA0A1B44-0261-BC43-972D-840084C1C879}" srcOrd="1" destOrd="0" presId="urn:microsoft.com/office/officeart/2005/8/layout/funnel1"/>
    <dgm:cxn modelId="{9D7DBB1E-0A60-7341-8C42-9A7222589A5F}" type="presParOf" srcId="{76517712-9C9D-3749-91BC-C31A9D31F7CF}" destId="{CCADCC92-BB64-3845-83C7-BA082A207327}" srcOrd="2" destOrd="0" presId="urn:microsoft.com/office/officeart/2005/8/layout/funnel1"/>
    <dgm:cxn modelId="{01E32A54-6337-574B-8170-6B2DCB806E0F}" type="presParOf" srcId="{76517712-9C9D-3749-91BC-C31A9D31F7CF}" destId="{0884556C-3F08-674B-91DC-92E1A941ABA2}" srcOrd="3" destOrd="0" presId="urn:microsoft.com/office/officeart/2005/8/layout/funne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0BE2FDF-DB74-6B4F-9A2E-6CDF735AECF0}" type="doc">
      <dgm:prSet loTypeId="urn:microsoft.com/office/officeart/2005/8/layout/funnel1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28C3974-E2AE-EF46-8E29-20273151B397}">
      <dgm:prSet phldrT="[Text]"/>
      <dgm:spPr/>
      <dgm:t>
        <a:bodyPr/>
        <a:lstStyle/>
        <a:p>
          <a:r>
            <a:rPr lang="en-US" dirty="0" smtClean="0"/>
            <a:t>$$$</a:t>
          </a:r>
          <a:endParaRPr lang="en-US" dirty="0"/>
        </a:p>
      </dgm:t>
    </dgm:pt>
    <dgm:pt modelId="{E860C3B0-4981-7F47-8C3A-00AED0347437}" type="sibTrans" cxnId="{1ACA3ADD-660A-0547-921C-F1351FE1AEBD}">
      <dgm:prSet/>
      <dgm:spPr/>
      <dgm:t>
        <a:bodyPr/>
        <a:lstStyle/>
        <a:p>
          <a:endParaRPr lang="en-US"/>
        </a:p>
      </dgm:t>
    </dgm:pt>
    <dgm:pt modelId="{727B1A62-6810-6343-806F-CC7343C272A0}" type="parTrans" cxnId="{1ACA3ADD-660A-0547-921C-F1351FE1AEBD}">
      <dgm:prSet/>
      <dgm:spPr/>
      <dgm:t>
        <a:bodyPr/>
        <a:lstStyle/>
        <a:p>
          <a:endParaRPr lang="en-US"/>
        </a:p>
      </dgm:t>
    </dgm:pt>
    <dgm:pt modelId="{76517712-9C9D-3749-91BC-C31A9D31F7CF}" type="pres">
      <dgm:prSet presAssocID="{A0BE2FDF-DB74-6B4F-9A2E-6CDF735AECF0}" presName="Name0" presStyleCnt="0">
        <dgm:presLayoutVars>
          <dgm:chMax val="4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053B690-D383-FE49-9EA0-654AA3735A80}" type="pres">
      <dgm:prSet presAssocID="{A0BE2FDF-DB74-6B4F-9A2E-6CDF735AECF0}" presName="ellipse" presStyleLbl="trBgShp" presStyleIdx="0" presStyleCnt="1"/>
      <dgm:spPr/>
    </dgm:pt>
    <dgm:pt modelId="{EA0A1B44-0261-BC43-972D-840084C1C879}" type="pres">
      <dgm:prSet presAssocID="{A0BE2FDF-DB74-6B4F-9A2E-6CDF735AECF0}" presName="arrow1" presStyleLbl="fgShp" presStyleIdx="0" presStyleCnt="1"/>
      <dgm:spPr>
        <a:solidFill>
          <a:schemeClr val="accent1"/>
        </a:solidFill>
      </dgm:spPr>
    </dgm:pt>
    <dgm:pt modelId="{CCADCC92-BB64-3845-83C7-BA082A207327}" type="pres">
      <dgm:prSet presAssocID="{A0BE2FDF-DB74-6B4F-9A2E-6CDF735AECF0}" presName="rectangle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884556C-3F08-674B-91DC-92E1A941ABA2}" type="pres">
      <dgm:prSet presAssocID="{A0BE2FDF-DB74-6B4F-9A2E-6CDF735AECF0}" presName="funnel" presStyleLbl="trAlignAcc1" presStyleIdx="0" presStyleCnt="1"/>
      <dgm:spPr/>
    </dgm:pt>
  </dgm:ptLst>
  <dgm:cxnLst>
    <dgm:cxn modelId="{1ACA3ADD-660A-0547-921C-F1351FE1AEBD}" srcId="{A0BE2FDF-DB74-6B4F-9A2E-6CDF735AECF0}" destId="{028C3974-E2AE-EF46-8E29-20273151B397}" srcOrd="0" destOrd="0" parTransId="{727B1A62-6810-6343-806F-CC7343C272A0}" sibTransId="{E860C3B0-4981-7F47-8C3A-00AED0347437}"/>
    <dgm:cxn modelId="{CC7D1FD1-3050-DC42-8ABC-C6D51D631318}" type="presOf" srcId="{028C3974-E2AE-EF46-8E29-20273151B397}" destId="{CCADCC92-BB64-3845-83C7-BA082A207327}" srcOrd="0" destOrd="0" presId="urn:microsoft.com/office/officeart/2005/8/layout/funnel1"/>
    <dgm:cxn modelId="{CBB02BA5-E899-6C4D-9271-4071858797A4}" type="presOf" srcId="{A0BE2FDF-DB74-6B4F-9A2E-6CDF735AECF0}" destId="{76517712-9C9D-3749-91BC-C31A9D31F7CF}" srcOrd="0" destOrd="0" presId="urn:microsoft.com/office/officeart/2005/8/layout/funnel1"/>
    <dgm:cxn modelId="{964D4457-14E4-6D4E-A728-E664C00FD595}" type="presParOf" srcId="{76517712-9C9D-3749-91BC-C31A9D31F7CF}" destId="{F053B690-D383-FE49-9EA0-654AA3735A80}" srcOrd="0" destOrd="0" presId="urn:microsoft.com/office/officeart/2005/8/layout/funnel1"/>
    <dgm:cxn modelId="{8CE0309E-5757-7746-A023-21BE14250611}" type="presParOf" srcId="{76517712-9C9D-3749-91BC-C31A9D31F7CF}" destId="{EA0A1B44-0261-BC43-972D-840084C1C879}" srcOrd="1" destOrd="0" presId="urn:microsoft.com/office/officeart/2005/8/layout/funnel1"/>
    <dgm:cxn modelId="{23DB9DDC-801B-7342-A392-6BB890BE227C}" type="presParOf" srcId="{76517712-9C9D-3749-91BC-C31A9D31F7CF}" destId="{CCADCC92-BB64-3845-83C7-BA082A207327}" srcOrd="2" destOrd="0" presId="urn:microsoft.com/office/officeart/2005/8/layout/funnel1"/>
    <dgm:cxn modelId="{0BB74280-BD5F-624A-BA14-14275BADEEA0}" type="presParOf" srcId="{76517712-9C9D-3749-91BC-C31A9D31F7CF}" destId="{0884556C-3F08-674B-91DC-92E1A941ABA2}" srcOrd="3" destOrd="0" presId="urn:microsoft.com/office/officeart/2005/8/layout/funne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0BE2FDF-DB74-6B4F-9A2E-6CDF735AECF0}" type="doc">
      <dgm:prSet loTypeId="urn:microsoft.com/office/officeart/2005/8/layout/funnel1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28C3974-E2AE-EF46-8E29-20273151B397}">
      <dgm:prSet phldrT="[Text]"/>
      <dgm:spPr/>
      <dgm:t>
        <a:bodyPr/>
        <a:lstStyle/>
        <a:p>
          <a:r>
            <a:rPr lang="en-US" dirty="0" smtClean="0"/>
            <a:t>$$$</a:t>
          </a:r>
          <a:endParaRPr lang="en-US" dirty="0"/>
        </a:p>
      </dgm:t>
    </dgm:pt>
    <dgm:pt modelId="{E860C3B0-4981-7F47-8C3A-00AED0347437}" type="sibTrans" cxnId="{1ACA3ADD-660A-0547-921C-F1351FE1AEBD}">
      <dgm:prSet/>
      <dgm:spPr/>
      <dgm:t>
        <a:bodyPr/>
        <a:lstStyle/>
        <a:p>
          <a:endParaRPr lang="en-US"/>
        </a:p>
      </dgm:t>
    </dgm:pt>
    <dgm:pt modelId="{727B1A62-6810-6343-806F-CC7343C272A0}" type="parTrans" cxnId="{1ACA3ADD-660A-0547-921C-F1351FE1AEBD}">
      <dgm:prSet/>
      <dgm:spPr/>
      <dgm:t>
        <a:bodyPr/>
        <a:lstStyle/>
        <a:p>
          <a:endParaRPr lang="en-US"/>
        </a:p>
      </dgm:t>
    </dgm:pt>
    <dgm:pt modelId="{76517712-9C9D-3749-91BC-C31A9D31F7CF}" type="pres">
      <dgm:prSet presAssocID="{A0BE2FDF-DB74-6B4F-9A2E-6CDF735AECF0}" presName="Name0" presStyleCnt="0">
        <dgm:presLayoutVars>
          <dgm:chMax val="4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053B690-D383-FE49-9EA0-654AA3735A80}" type="pres">
      <dgm:prSet presAssocID="{A0BE2FDF-DB74-6B4F-9A2E-6CDF735AECF0}" presName="ellipse" presStyleLbl="trBgShp" presStyleIdx="0" presStyleCnt="1"/>
      <dgm:spPr/>
    </dgm:pt>
    <dgm:pt modelId="{EA0A1B44-0261-BC43-972D-840084C1C879}" type="pres">
      <dgm:prSet presAssocID="{A0BE2FDF-DB74-6B4F-9A2E-6CDF735AECF0}" presName="arrow1" presStyleLbl="fgShp" presStyleIdx="0" presStyleCnt="1"/>
      <dgm:spPr>
        <a:solidFill>
          <a:schemeClr val="accent1"/>
        </a:solidFill>
      </dgm:spPr>
    </dgm:pt>
    <dgm:pt modelId="{CCADCC92-BB64-3845-83C7-BA082A207327}" type="pres">
      <dgm:prSet presAssocID="{A0BE2FDF-DB74-6B4F-9A2E-6CDF735AECF0}" presName="rectangle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884556C-3F08-674B-91DC-92E1A941ABA2}" type="pres">
      <dgm:prSet presAssocID="{A0BE2FDF-DB74-6B4F-9A2E-6CDF735AECF0}" presName="funnel" presStyleLbl="trAlignAcc1" presStyleIdx="0" presStyleCnt="1"/>
      <dgm:spPr/>
    </dgm:pt>
  </dgm:ptLst>
  <dgm:cxnLst>
    <dgm:cxn modelId="{1ACA3ADD-660A-0547-921C-F1351FE1AEBD}" srcId="{A0BE2FDF-DB74-6B4F-9A2E-6CDF735AECF0}" destId="{028C3974-E2AE-EF46-8E29-20273151B397}" srcOrd="0" destOrd="0" parTransId="{727B1A62-6810-6343-806F-CC7343C272A0}" sibTransId="{E860C3B0-4981-7F47-8C3A-00AED0347437}"/>
    <dgm:cxn modelId="{83F8123A-8B1E-3B40-A815-301535030989}" type="presOf" srcId="{028C3974-E2AE-EF46-8E29-20273151B397}" destId="{CCADCC92-BB64-3845-83C7-BA082A207327}" srcOrd="0" destOrd="0" presId="urn:microsoft.com/office/officeart/2005/8/layout/funnel1"/>
    <dgm:cxn modelId="{2E6987FD-DACC-EE46-A88F-FABA3C6D0EDE}" type="presOf" srcId="{A0BE2FDF-DB74-6B4F-9A2E-6CDF735AECF0}" destId="{76517712-9C9D-3749-91BC-C31A9D31F7CF}" srcOrd="0" destOrd="0" presId="urn:microsoft.com/office/officeart/2005/8/layout/funnel1"/>
    <dgm:cxn modelId="{85B1E07C-83A2-D442-9752-B1B4A3A54032}" type="presParOf" srcId="{76517712-9C9D-3749-91BC-C31A9D31F7CF}" destId="{F053B690-D383-FE49-9EA0-654AA3735A80}" srcOrd="0" destOrd="0" presId="urn:microsoft.com/office/officeart/2005/8/layout/funnel1"/>
    <dgm:cxn modelId="{4CAC9B29-0707-CF41-ADE1-41D9DEC4DF35}" type="presParOf" srcId="{76517712-9C9D-3749-91BC-C31A9D31F7CF}" destId="{EA0A1B44-0261-BC43-972D-840084C1C879}" srcOrd="1" destOrd="0" presId="urn:microsoft.com/office/officeart/2005/8/layout/funnel1"/>
    <dgm:cxn modelId="{D7A3AA44-050C-4B41-835B-C9C018D460A3}" type="presParOf" srcId="{76517712-9C9D-3749-91BC-C31A9D31F7CF}" destId="{CCADCC92-BB64-3845-83C7-BA082A207327}" srcOrd="2" destOrd="0" presId="urn:microsoft.com/office/officeart/2005/8/layout/funnel1"/>
    <dgm:cxn modelId="{7DE1C1DD-E2A1-894B-B9EE-43B9F3BB0A31}" type="presParOf" srcId="{76517712-9C9D-3749-91BC-C31A9D31F7CF}" destId="{0884556C-3F08-674B-91DC-92E1A941ABA2}" srcOrd="3" destOrd="0" presId="urn:microsoft.com/office/officeart/2005/8/layout/funne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0BE2FDF-DB74-6B4F-9A2E-6CDF735AECF0}" type="doc">
      <dgm:prSet loTypeId="urn:microsoft.com/office/officeart/2005/8/layout/funnel1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28C3974-E2AE-EF46-8E29-20273151B397}">
      <dgm:prSet phldrT="[Text]"/>
      <dgm:spPr/>
      <dgm:t>
        <a:bodyPr/>
        <a:lstStyle/>
        <a:p>
          <a:r>
            <a:rPr lang="en-US" dirty="0" smtClean="0"/>
            <a:t>$$$</a:t>
          </a:r>
          <a:endParaRPr lang="en-US" dirty="0"/>
        </a:p>
      </dgm:t>
    </dgm:pt>
    <dgm:pt modelId="{E860C3B0-4981-7F47-8C3A-00AED0347437}" type="sibTrans" cxnId="{1ACA3ADD-660A-0547-921C-F1351FE1AEBD}">
      <dgm:prSet/>
      <dgm:spPr/>
      <dgm:t>
        <a:bodyPr/>
        <a:lstStyle/>
        <a:p>
          <a:endParaRPr lang="en-US"/>
        </a:p>
      </dgm:t>
    </dgm:pt>
    <dgm:pt modelId="{727B1A62-6810-6343-806F-CC7343C272A0}" type="parTrans" cxnId="{1ACA3ADD-660A-0547-921C-F1351FE1AEBD}">
      <dgm:prSet/>
      <dgm:spPr/>
      <dgm:t>
        <a:bodyPr/>
        <a:lstStyle/>
        <a:p>
          <a:endParaRPr lang="en-US"/>
        </a:p>
      </dgm:t>
    </dgm:pt>
    <dgm:pt modelId="{76517712-9C9D-3749-91BC-C31A9D31F7CF}" type="pres">
      <dgm:prSet presAssocID="{A0BE2FDF-DB74-6B4F-9A2E-6CDF735AECF0}" presName="Name0" presStyleCnt="0">
        <dgm:presLayoutVars>
          <dgm:chMax val="4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053B690-D383-FE49-9EA0-654AA3735A80}" type="pres">
      <dgm:prSet presAssocID="{A0BE2FDF-DB74-6B4F-9A2E-6CDF735AECF0}" presName="ellipse" presStyleLbl="trBgShp" presStyleIdx="0" presStyleCnt="1"/>
      <dgm:spPr/>
    </dgm:pt>
    <dgm:pt modelId="{EA0A1B44-0261-BC43-972D-840084C1C879}" type="pres">
      <dgm:prSet presAssocID="{A0BE2FDF-DB74-6B4F-9A2E-6CDF735AECF0}" presName="arrow1" presStyleLbl="fgShp" presStyleIdx="0" presStyleCnt="1"/>
      <dgm:spPr>
        <a:solidFill>
          <a:schemeClr val="accent4"/>
        </a:solidFill>
      </dgm:spPr>
    </dgm:pt>
    <dgm:pt modelId="{CCADCC92-BB64-3845-83C7-BA082A207327}" type="pres">
      <dgm:prSet presAssocID="{A0BE2FDF-DB74-6B4F-9A2E-6CDF735AECF0}" presName="rectangle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884556C-3F08-674B-91DC-92E1A941ABA2}" type="pres">
      <dgm:prSet presAssocID="{A0BE2FDF-DB74-6B4F-9A2E-6CDF735AECF0}" presName="funnel" presStyleLbl="trAlignAcc1" presStyleIdx="0" presStyleCnt="1"/>
      <dgm:spPr/>
    </dgm:pt>
  </dgm:ptLst>
  <dgm:cxnLst>
    <dgm:cxn modelId="{1ACA3ADD-660A-0547-921C-F1351FE1AEBD}" srcId="{A0BE2FDF-DB74-6B4F-9A2E-6CDF735AECF0}" destId="{028C3974-E2AE-EF46-8E29-20273151B397}" srcOrd="0" destOrd="0" parTransId="{727B1A62-6810-6343-806F-CC7343C272A0}" sibTransId="{E860C3B0-4981-7F47-8C3A-00AED0347437}"/>
    <dgm:cxn modelId="{E6C99B70-0C94-9442-A18E-20E46BE1AB61}" type="presOf" srcId="{A0BE2FDF-DB74-6B4F-9A2E-6CDF735AECF0}" destId="{76517712-9C9D-3749-91BC-C31A9D31F7CF}" srcOrd="0" destOrd="0" presId="urn:microsoft.com/office/officeart/2005/8/layout/funnel1"/>
    <dgm:cxn modelId="{BB0057EA-6D2B-7C41-82F5-063905688274}" type="presOf" srcId="{028C3974-E2AE-EF46-8E29-20273151B397}" destId="{CCADCC92-BB64-3845-83C7-BA082A207327}" srcOrd="0" destOrd="0" presId="urn:microsoft.com/office/officeart/2005/8/layout/funnel1"/>
    <dgm:cxn modelId="{6F928697-2EED-4D43-B4E7-43ADC72FF36D}" type="presParOf" srcId="{76517712-9C9D-3749-91BC-C31A9D31F7CF}" destId="{F053B690-D383-FE49-9EA0-654AA3735A80}" srcOrd="0" destOrd="0" presId="urn:microsoft.com/office/officeart/2005/8/layout/funnel1"/>
    <dgm:cxn modelId="{E9095A3C-3BBA-474F-AF66-18342661773C}" type="presParOf" srcId="{76517712-9C9D-3749-91BC-C31A9D31F7CF}" destId="{EA0A1B44-0261-BC43-972D-840084C1C879}" srcOrd="1" destOrd="0" presId="urn:microsoft.com/office/officeart/2005/8/layout/funnel1"/>
    <dgm:cxn modelId="{D9245927-0B6D-F048-A2CA-366C6A5EB244}" type="presParOf" srcId="{76517712-9C9D-3749-91BC-C31A9D31F7CF}" destId="{CCADCC92-BB64-3845-83C7-BA082A207327}" srcOrd="2" destOrd="0" presId="urn:microsoft.com/office/officeart/2005/8/layout/funnel1"/>
    <dgm:cxn modelId="{4D7A6016-6F92-994C-A3D2-D46E6BEB0C8A}" type="presParOf" srcId="{76517712-9C9D-3749-91BC-C31A9D31F7CF}" destId="{0884556C-3F08-674B-91DC-92E1A941ABA2}" srcOrd="3" destOrd="0" presId="urn:microsoft.com/office/officeart/2005/8/layout/funne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053B690-D383-FE49-9EA0-654AA3735A80}">
      <dsp:nvSpPr>
        <dsp:cNvPr id="0" name=""/>
        <dsp:cNvSpPr/>
      </dsp:nvSpPr>
      <dsp:spPr>
        <a:xfrm>
          <a:off x="2195962" y="169817"/>
          <a:ext cx="3370227" cy="1170435"/>
        </a:xfrm>
        <a:prstGeom prst="ellipse">
          <a:avLst/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A0A1B44-0261-BC43-972D-840084C1C879}">
      <dsp:nvSpPr>
        <dsp:cNvPr id="0" name=""/>
        <dsp:cNvSpPr/>
      </dsp:nvSpPr>
      <dsp:spPr>
        <a:xfrm>
          <a:off x="3559728" y="3035817"/>
          <a:ext cx="653144" cy="418012"/>
        </a:xfrm>
        <a:prstGeom prst="downArrow">
          <a:avLst/>
        </a:prstGeom>
        <a:solidFill>
          <a:schemeClr val="accent1"/>
        </a:solidFill>
        <a:ln>
          <a:noFill/>
        </a:ln>
        <a:effectLst>
          <a:outerShdw blurRad="50800" dist="43000" dir="5400000" rotWithShape="0">
            <a:srgbClr val="000000">
              <a:alpha val="40000"/>
            </a:srgbClr>
          </a:outerShdw>
        </a:effectLst>
        <a:scene3d>
          <a:camera prst="orthographicFront" fov="0">
            <a:rot lat="0" lon="0" rev="0"/>
          </a:camera>
          <a:lightRig rig="balanced" dir="t">
            <a:rot lat="0" lon="0" rev="0"/>
          </a:lightRig>
        </a:scene3d>
        <a:sp3d prstMaterial="matte">
          <a:bevelT w="0" h="0"/>
          <a:contourClr>
            <a:schemeClr val="accent1">
              <a:tint val="60000"/>
              <a:hueOff val="0"/>
              <a:satOff val="0"/>
              <a:lumOff val="0"/>
              <a:alphaOff val="0"/>
              <a:tint val="100000"/>
              <a:shade val="100000"/>
              <a:hueMod val="100000"/>
              <a:satMod val="10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CCADCC92-BB64-3845-83C7-BA082A207327}">
      <dsp:nvSpPr>
        <dsp:cNvPr id="0" name=""/>
        <dsp:cNvSpPr/>
      </dsp:nvSpPr>
      <dsp:spPr>
        <a:xfrm>
          <a:off x="2318753" y="3370227"/>
          <a:ext cx="3135095" cy="78377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192024" rIns="192024" bIns="192024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$$$</a:t>
          </a:r>
          <a:endParaRPr lang="en-US" sz="2700" kern="1200" dirty="0"/>
        </a:p>
      </dsp:txBody>
      <dsp:txXfrm>
        <a:off x="2318753" y="3370227"/>
        <a:ext cx="3135095" cy="783773"/>
      </dsp:txXfrm>
    </dsp:sp>
    <dsp:sp modelId="{0884556C-3F08-674B-91DC-92E1A941ABA2}">
      <dsp:nvSpPr>
        <dsp:cNvPr id="0" name=""/>
        <dsp:cNvSpPr/>
      </dsp:nvSpPr>
      <dsp:spPr>
        <a:xfrm>
          <a:off x="2057495" y="26125"/>
          <a:ext cx="3657611" cy="2926088"/>
        </a:xfrm>
        <a:prstGeom prst="funnel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053B690-D383-FE49-9EA0-654AA3735A80}">
      <dsp:nvSpPr>
        <dsp:cNvPr id="0" name=""/>
        <dsp:cNvSpPr/>
      </dsp:nvSpPr>
      <dsp:spPr>
        <a:xfrm>
          <a:off x="1251893" y="100093"/>
          <a:ext cx="1986471" cy="689875"/>
        </a:xfrm>
        <a:prstGeom prst="ellipse">
          <a:avLst/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A0A1B44-0261-BC43-972D-840084C1C879}">
      <dsp:nvSpPr>
        <dsp:cNvPr id="0" name=""/>
        <dsp:cNvSpPr/>
      </dsp:nvSpPr>
      <dsp:spPr>
        <a:xfrm>
          <a:off x="2055721" y="1789364"/>
          <a:ext cx="384975" cy="246384"/>
        </a:xfrm>
        <a:prstGeom prst="downArrow">
          <a:avLst/>
        </a:prstGeom>
        <a:solidFill>
          <a:schemeClr val="accent1"/>
        </a:solidFill>
        <a:ln>
          <a:noFill/>
        </a:ln>
        <a:effectLst>
          <a:outerShdw blurRad="50800" dist="43000" dir="5400000" rotWithShape="0">
            <a:srgbClr val="000000">
              <a:alpha val="40000"/>
            </a:srgbClr>
          </a:outerShdw>
        </a:effectLst>
        <a:scene3d>
          <a:camera prst="orthographicFront" fov="0">
            <a:rot lat="0" lon="0" rev="0"/>
          </a:camera>
          <a:lightRig rig="balanced" dir="t">
            <a:rot lat="0" lon="0" rev="0"/>
          </a:lightRig>
        </a:scene3d>
        <a:sp3d prstMaterial="matte">
          <a:bevelT w="0" h="0"/>
          <a:contourClr>
            <a:schemeClr val="accent1">
              <a:tint val="60000"/>
              <a:hueOff val="0"/>
              <a:satOff val="0"/>
              <a:lumOff val="0"/>
              <a:alphaOff val="0"/>
              <a:tint val="100000"/>
              <a:shade val="100000"/>
              <a:hueMod val="100000"/>
              <a:satMod val="10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CCADCC92-BB64-3845-83C7-BA082A207327}">
      <dsp:nvSpPr>
        <dsp:cNvPr id="0" name=""/>
        <dsp:cNvSpPr/>
      </dsp:nvSpPr>
      <dsp:spPr>
        <a:xfrm>
          <a:off x="1324269" y="1986471"/>
          <a:ext cx="1847880" cy="4619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$$$</a:t>
          </a:r>
          <a:endParaRPr lang="en-US" sz="1600" kern="1200" dirty="0"/>
        </a:p>
      </dsp:txBody>
      <dsp:txXfrm>
        <a:off x="1324269" y="1986471"/>
        <a:ext cx="1847880" cy="461970"/>
      </dsp:txXfrm>
    </dsp:sp>
    <dsp:sp modelId="{0884556C-3F08-674B-91DC-92E1A941ABA2}">
      <dsp:nvSpPr>
        <dsp:cNvPr id="0" name=""/>
        <dsp:cNvSpPr/>
      </dsp:nvSpPr>
      <dsp:spPr>
        <a:xfrm>
          <a:off x="1170279" y="15399"/>
          <a:ext cx="2155860" cy="1724688"/>
        </a:xfrm>
        <a:prstGeom prst="funnel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053B690-D383-FE49-9EA0-654AA3735A80}">
      <dsp:nvSpPr>
        <dsp:cNvPr id="0" name=""/>
        <dsp:cNvSpPr/>
      </dsp:nvSpPr>
      <dsp:spPr>
        <a:xfrm>
          <a:off x="1229492" y="95326"/>
          <a:ext cx="1891867" cy="657020"/>
        </a:xfrm>
        <a:prstGeom prst="ellipse">
          <a:avLst/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A0A1B44-0261-BC43-972D-840084C1C879}">
      <dsp:nvSpPr>
        <dsp:cNvPr id="0" name=""/>
        <dsp:cNvSpPr/>
      </dsp:nvSpPr>
      <dsp:spPr>
        <a:xfrm>
          <a:off x="1995039" y="1704147"/>
          <a:ext cx="366640" cy="234650"/>
        </a:xfrm>
        <a:prstGeom prst="downArrow">
          <a:avLst/>
        </a:prstGeom>
        <a:solidFill>
          <a:schemeClr val="accent1"/>
        </a:solidFill>
        <a:ln>
          <a:noFill/>
        </a:ln>
        <a:effectLst>
          <a:outerShdw blurRad="50800" dist="43000" dir="5400000" rotWithShape="0">
            <a:srgbClr val="000000">
              <a:alpha val="40000"/>
            </a:srgbClr>
          </a:outerShdw>
        </a:effectLst>
        <a:scene3d>
          <a:camera prst="orthographicFront" fov="0">
            <a:rot lat="0" lon="0" rev="0"/>
          </a:camera>
          <a:lightRig rig="balanced" dir="t">
            <a:rot lat="0" lon="0" rev="0"/>
          </a:lightRig>
        </a:scene3d>
        <a:sp3d prstMaterial="matte">
          <a:bevelT w="0" h="0"/>
          <a:contourClr>
            <a:schemeClr val="accent1">
              <a:tint val="60000"/>
              <a:hueOff val="0"/>
              <a:satOff val="0"/>
              <a:lumOff val="0"/>
              <a:alphaOff val="0"/>
              <a:tint val="100000"/>
              <a:shade val="100000"/>
              <a:hueMod val="100000"/>
              <a:satMod val="10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CCADCC92-BB64-3845-83C7-BA082A207327}">
      <dsp:nvSpPr>
        <dsp:cNvPr id="0" name=""/>
        <dsp:cNvSpPr/>
      </dsp:nvSpPr>
      <dsp:spPr>
        <a:xfrm>
          <a:off x="1298421" y="1891867"/>
          <a:ext cx="1759876" cy="4399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$$$</a:t>
          </a:r>
          <a:endParaRPr lang="en-US" sz="1500" kern="1200" dirty="0"/>
        </a:p>
      </dsp:txBody>
      <dsp:txXfrm>
        <a:off x="1298421" y="1891867"/>
        <a:ext cx="1759876" cy="439969"/>
      </dsp:txXfrm>
    </dsp:sp>
    <dsp:sp modelId="{0884556C-3F08-674B-91DC-92E1A941ABA2}">
      <dsp:nvSpPr>
        <dsp:cNvPr id="0" name=""/>
        <dsp:cNvSpPr/>
      </dsp:nvSpPr>
      <dsp:spPr>
        <a:xfrm>
          <a:off x="1151764" y="14665"/>
          <a:ext cx="2053189" cy="1642551"/>
        </a:xfrm>
        <a:prstGeom prst="funnel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053B690-D383-FE49-9EA0-654AA3735A80}">
      <dsp:nvSpPr>
        <dsp:cNvPr id="0" name=""/>
        <dsp:cNvSpPr/>
      </dsp:nvSpPr>
      <dsp:spPr>
        <a:xfrm>
          <a:off x="1299342" y="95326"/>
          <a:ext cx="1891867" cy="657020"/>
        </a:xfrm>
        <a:prstGeom prst="ellipse">
          <a:avLst/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A0A1B44-0261-BC43-972D-840084C1C879}">
      <dsp:nvSpPr>
        <dsp:cNvPr id="0" name=""/>
        <dsp:cNvSpPr/>
      </dsp:nvSpPr>
      <dsp:spPr>
        <a:xfrm>
          <a:off x="2064889" y="1704147"/>
          <a:ext cx="366640" cy="234650"/>
        </a:xfrm>
        <a:prstGeom prst="downArrow">
          <a:avLst/>
        </a:prstGeom>
        <a:solidFill>
          <a:schemeClr val="accent1"/>
        </a:solidFill>
        <a:ln>
          <a:noFill/>
        </a:ln>
        <a:effectLst>
          <a:outerShdw blurRad="50800" dist="43000" dir="5400000" rotWithShape="0">
            <a:srgbClr val="000000">
              <a:alpha val="40000"/>
            </a:srgbClr>
          </a:outerShdw>
        </a:effectLst>
        <a:scene3d>
          <a:camera prst="orthographicFront" fov="0">
            <a:rot lat="0" lon="0" rev="0"/>
          </a:camera>
          <a:lightRig rig="balanced" dir="t">
            <a:rot lat="0" lon="0" rev="0"/>
          </a:lightRig>
        </a:scene3d>
        <a:sp3d prstMaterial="matte">
          <a:bevelT w="0" h="0"/>
          <a:contourClr>
            <a:schemeClr val="accent1">
              <a:tint val="60000"/>
              <a:hueOff val="0"/>
              <a:satOff val="0"/>
              <a:lumOff val="0"/>
              <a:alphaOff val="0"/>
              <a:tint val="100000"/>
              <a:shade val="100000"/>
              <a:hueMod val="100000"/>
              <a:satMod val="10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CCADCC92-BB64-3845-83C7-BA082A207327}">
      <dsp:nvSpPr>
        <dsp:cNvPr id="0" name=""/>
        <dsp:cNvSpPr/>
      </dsp:nvSpPr>
      <dsp:spPr>
        <a:xfrm>
          <a:off x="1368271" y="1891867"/>
          <a:ext cx="1759876" cy="4399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$$$</a:t>
          </a:r>
          <a:endParaRPr lang="en-US" sz="1500" kern="1200" dirty="0"/>
        </a:p>
      </dsp:txBody>
      <dsp:txXfrm>
        <a:off x="1368271" y="1891867"/>
        <a:ext cx="1759876" cy="439969"/>
      </dsp:txXfrm>
    </dsp:sp>
    <dsp:sp modelId="{0884556C-3F08-674B-91DC-92E1A941ABA2}">
      <dsp:nvSpPr>
        <dsp:cNvPr id="0" name=""/>
        <dsp:cNvSpPr/>
      </dsp:nvSpPr>
      <dsp:spPr>
        <a:xfrm>
          <a:off x="1221614" y="14665"/>
          <a:ext cx="2053189" cy="1642551"/>
        </a:xfrm>
        <a:prstGeom prst="funnel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053B690-D383-FE49-9EA0-654AA3735A80}">
      <dsp:nvSpPr>
        <dsp:cNvPr id="0" name=""/>
        <dsp:cNvSpPr/>
      </dsp:nvSpPr>
      <dsp:spPr>
        <a:xfrm>
          <a:off x="1299342" y="95326"/>
          <a:ext cx="1891867" cy="657020"/>
        </a:xfrm>
        <a:prstGeom prst="ellipse">
          <a:avLst/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A0A1B44-0261-BC43-972D-840084C1C879}">
      <dsp:nvSpPr>
        <dsp:cNvPr id="0" name=""/>
        <dsp:cNvSpPr/>
      </dsp:nvSpPr>
      <dsp:spPr>
        <a:xfrm>
          <a:off x="2064889" y="1704147"/>
          <a:ext cx="366640" cy="234650"/>
        </a:xfrm>
        <a:prstGeom prst="downArrow">
          <a:avLst/>
        </a:prstGeom>
        <a:solidFill>
          <a:schemeClr val="accent4"/>
        </a:solidFill>
        <a:ln>
          <a:noFill/>
        </a:ln>
        <a:effectLst>
          <a:outerShdw blurRad="50800" dist="43000" dir="5400000" rotWithShape="0">
            <a:srgbClr val="000000">
              <a:alpha val="40000"/>
            </a:srgbClr>
          </a:outerShdw>
        </a:effectLst>
        <a:scene3d>
          <a:camera prst="orthographicFront" fov="0">
            <a:rot lat="0" lon="0" rev="0"/>
          </a:camera>
          <a:lightRig rig="balanced" dir="t">
            <a:rot lat="0" lon="0" rev="0"/>
          </a:lightRig>
        </a:scene3d>
        <a:sp3d prstMaterial="matte">
          <a:bevelT w="0" h="0"/>
          <a:contourClr>
            <a:schemeClr val="accent1">
              <a:tint val="60000"/>
              <a:hueOff val="0"/>
              <a:satOff val="0"/>
              <a:lumOff val="0"/>
              <a:alphaOff val="0"/>
              <a:tint val="100000"/>
              <a:shade val="100000"/>
              <a:hueMod val="100000"/>
              <a:satMod val="10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CCADCC92-BB64-3845-83C7-BA082A207327}">
      <dsp:nvSpPr>
        <dsp:cNvPr id="0" name=""/>
        <dsp:cNvSpPr/>
      </dsp:nvSpPr>
      <dsp:spPr>
        <a:xfrm>
          <a:off x="1368271" y="1891867"/>
          <a:ext cx="1759876" cy="4399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$$$</a:t>
          </a:r>
          <a:endParaRPr lang="en-US" sz="1500" kern="1200" dirty="0"/>
        </a:p>
      </dsp:txBody>
      <dsp:txXfrm>
        <a:off x="1368271" y="1891867"/>
        <a:ext cx="1759876" cy="439969"/>
      </dsp:txXfrm>
    </dsp:sp>
    <dsp:sp modelId="{0884556C-3F08-674B-91DC-92E1A941ABA2}">
      <dsp:nvSpPr>
        <dsp:cNvPr id="0" name=""/>
        <dsp:cNvSpPr/>
      </dsp:nvSpPr>
      <dsp:spPr>
        <a:xfrm>
          <a:off x="1221614" y="14665"/>
          <a:ext cx="2053189" cy="1642551"/>
        </a:xfrm>
        <a:prstGeom prst="funnel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C651BE-BED1-1C4D-ADD6-F4BEF3607947}" type="datetimeFigureOut">
              <a:rPr lang="en-US" smtClean="0"/>
              <a:t>15-01-20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7A1317-33FC-9E41-B2E8-9E8106AF19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885215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912A0B-25DB-4BF6-9B94-E21042B647EB}" type="datetimeFigureOut">
              <a:rPr lang="en-US" smtClean="0"/>
              <a:pPr/>
              <a:t>15-01-20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D4CF2D-8ED5-409E-914F-156F8184FD3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466840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D4CF2D-8ED5-409E-914F-156F8184FD39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D4CF2D-8ED5-409E-914F-156F8184FD39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D4CF2D-8ED5-409E-914F-156F8184FD3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39389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D4CF2D-8ED5-409E-914F-156F8184FD39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D4CF2D-8ED5-409E-914F-156F8184FD39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D4CF2D-8ED5-409E-914F-156F8184FD39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D4CF2D-8ED5-409E-914F-156F8184FD39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rgbClr val="638CAE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dirty="0" smtClean="0"/>
              <a:t>Click to edit Master subtitle style</a:t>
            </a:r>
            <a:endParaRPr kumimoji="0" lang="en-US" dirty="0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1585AFB0-F145-2E4C-B54B-F6FA237233E7}" type="datetime1">
              <a:rPr lang="en-CA" smtClean="0"/>
              <a:t>15-01-20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Rectangle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Rectangle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DD518-882C-8A44-BC74-FE1FE9991BF1}" type="datetime1">
              <a:rPr lang="en-CA" smtClean="0"/>
              <a:t>15-01-20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999D8-C44B-8745-A45E-F851E0BE5C7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C13114-7B6A-F34A-839D-DD5748EC85E1}" type="datetime1">
              <a:rPr lang="en-CA" smtClean="0"/>
              <a:t>15-01-20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999D8-C44B-8745-A45E-F851E0BE5C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Isosceles Triangle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E4A5B-CEEF-404A-AF4A-5FA3185994E1}" type="datetime1">
              <a:rPr lang="en-CA" smtClean="0"/>
              <a:t>15-01-20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 smtClean="0"/>
              <a:t>Slide: </a:t>
            </a:r>
            <a:fld id="{7B8999D8-C44B-8745-A45E-F851E0BE5C7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E1CC8DAA-583F-C74F-AB5C-268677619B40}" type="datetime1">
              <a:rPr lang="en-CA" smtClean="0"/>
              <a:t>15-01-20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5EBB8-CAF7-2947-82BB-3704E3916E8F}" type="datetime1">
              <a:rPr lang="en-CA" smtClean="0"/>
              <a:t>15-01-20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999D8-C44B-8745-A45E-F851E0BE5C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2D70A-423C-B247-8899-B98E4761D007}" type="datetime1">
              <a:rPr lang="en-CA" smtClean="0"/>
              <a:t>15-01-20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999D8-C44B-8745-A45E-F851E0BE5C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781E4-32AE-7146-A0A0-5289865F3660}" type="datetime1">
              <a:rPr lang="en-CA" smtClean="0"/>
              <a:t>15-01-20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 smtClean="0"/>
              <a:t>Slide: </a:t>
            </a:r>
            <a:fld id="{7B8999D8-C44B-8745-A45E-F851E0BE5C7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FC9C1-344E-8443-898E-F05F605E08D7}" type="datetime1">
              <a:rPr lang="en-CA" smtClean="0"/>
              <a:t>15-01-20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999D8-C44B-8745-A45E-F851E0BE5C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Straight Connector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CEAC6-D1E2-D841-A70A-C3258F2DEC46}" type="datetime1">
              <a:rPr lang="en-CA" smtClean="0"/>
              <a:t>15-01-20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999D8-C44B-8745-A45E-F851E0BE5C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8E5BF-B530-9D4B-8BCB-999CED3F2301}" type="datetime1">
              <a:rPr lang="en-CA" smtClean="0"/>
              <a:t>15-01-20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999D8-C44B-8745-A45E-F851E0BE5C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dirty="0" smtClean="0"/>
              <a:t>Click to edit Master text styles</a:t>
            </a:r>
          </a:p>
          <a:p>
            <a:pPr lvl="1" eaLnBrk="1" latinLnBrk="0" hangingPunct="1"/>
            <a:r>
              <a:rPr kumimoji="0" lang="en-US" dirty="0" smtClean="0"/>
              <a:t>Second level</a:t>
            </a:r>
          </a:p>
          <a:p>
            <a:pPr lvl="2" eaLnBrk="1" latinLnBrk="0" hangingPunct="1"/>
            <a:r>
              <a:rPr kumimoji="0" lang="en-US" dirty="0" smtClean="0"/>
              <a:t>Third level</a:t>
            </a:r>
          </a:p>
          <a:p>
            <a:pPr lvl="3" eaLnBrk="1" latinLnBrk="0" hangingPunct="1"/>
            <a:r>
              <a:rPr kumimoji="0" lang="en-US" dirty="0" smtClean="0"/>
              <a:t>Fourth level</a:t>
            </a:r>
          </a:p>
          <a:p>
            <a:pPr lvl="4" eaLnBrk="1" latinLnBrk="0" hangingPunct="1"/>
            <a:r>
              <a:rPr kumimoji="0" lang="en-US" dirty="0" smtClean="0"/>
              <a:t>Fifth level</a:t>
            </a:r>
            <a:endParaRPr kumimoji="0"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D8D3E4A3-8FB2-5B41-A979-28900CE11D06}" type="datetime1">
              <a:rPr lang="en-CA" smtClean="0"/>
              <a:t>15-01-20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Slide: </a:t>
            </a:r>
            <a:fld id="{7B8999D8-C44B-8745-A45E-F851E0BE5C7C}" type="slidenum">
              <a:rPr lang="en-US" smtClean="0"/>
              <a:pPr/>
              <a:t>‹#›</a:t>
            </a:fld>
            <a:r>
              <a:rPr lang="en-US" dirty="0" smtClean="0"/>
              <a:t> of 28</a:t>
            </a:r>
            <a:endParaRPr lang="en-US" dirty="0"/>
          </a:p>
        </p:txBody>
      </p:sp>
      <p:sp>
        <p:nvSpPr>
          <p:cNvPr id="28" name="Straight Connector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Straight Connector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Isosceles Triangle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rgbClr val="638CAE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4" Type="http://schemas.openxmlformats.org/officeDocument/2006/relationships/image" Target="../media/image13.png"/><Relationship Id="rId5" Type="http://schemas.openxmlformats.org/officeDocument/2006/relationships/image" Target="../media/image15.png"/><Relationship Id="rId6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5" Type="http://schemas.openxmlformats.org/officeDocument/2006/relationships/image" Target="../media/image15.png"/><Relationship Id="rId6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jpeg"/><Relationship Id="rId3" Type="http://schemas.openxmlformats.org/officeDocument/2006/relationships/image" Target="../media/image22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jpeg"/><Relationship Id="rId3" Type="http://schemas.openxmlformats.org/officeDocument/2006/relationships/image" Target="../media/image26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4" Type="http://schemas.openxmlformats.org/officeDocument/2006/relationships/image" Target="../media/image32.jpeg"/><Relationship Id="rId5" Type="http://schemas.openxmlformats.org/officeDocument/2006/relationships/image" Target="../media/image33.jpeg"/><Relationship Id="rId6" Type="http://schemas.openxmlformats.org/officeDocument/2006/relationships/image" Target="../media/image34.png"/><Relationship Id="rId7" Type="http://schemas.openxmlformats.org/officeDocument/2006/relationships/image" Target="../media/image35.jpeg"/><Relationship Id="rId8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4" Type="http://schemas.openxmlformats.org/officeDocument/2006/relationships/image" Target="../media/image37.png"/><Relationship Id="rId5" Type="http://schemas.openxmlformats.org/officeDocument/2006/relationships/image" Target="../media/image13.png"/><Relationship Id="rId6" Type="http://schemas.openxmlformats.org/officeDocument/2006/relationships/image" Target="../media/image15.png"/><Relationship Id="rId7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4" Type="http://schemas.openxmlformats.org/officeDocument/2006/relationships/diagramQuickStyle" Target="../diagrams/quickStyle1.xml"/><Relationship Id="rId5" Type="http://schemas.openxmlformats.org/officeDocument/2006/relationships/diagramColors" Target="../diagrams/colors1.xml"/><Relationship Id="rId6" Type="http://schemas.microsoft.com/office/2007/relationships/diagramDrawing" Target="../diagrams/drawing1.xml"/><Relationship Id="rId7" Type="http://schemas.openxmlformats.org/officeDocument/2006/relationships/image" Target="../media/image13.png"/><Relationship Id="rId8" Type="http://schemas.openxmlformats.org/officeDocument/2006/relationships/image" Target="../media/image14.png"/><Relationship Id="rId9" Type="http://schemas.openxmlformats.org/officeDocument/2006/relationships/image" Target="../media/image15.png"/><Relationship Id="rId10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4" Type="http://schemas.openxmlformats.org/officeDocument/2006/relationships/diagramQuickStyle" Target="../diagrams/quickStyle2.xml"/><Relationship Id="rId5" Type="http://schemas.openxmlformats.org/officeDocument/2006/relationships/diagramColors" Target="../diagrams/colors2.xml"/><Relationship Id="rId6" Type="http://schemas.microsoft.com/office/2007/relationships/diagramDrawing" Target="../diagrams/drawing2.xml"/><Relationship Id="rId7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png"/><Relationship Id="rId3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4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4" Type="http://schemas.openxmlformats.org/officeDocument/2006/relationships/diagramQuickStyle" Target="../diagrams/quickStyle3.xml"/><Relationship Id="rId5" Type="http://schemas.openxmlformats.org/officeDocument/2006/relationships/diagramColors" Target="../diagrams/colors3.xml"/><Relationship Id="rId6" Type="http://schemas.microsoft.com/office/2007/relationships/diagramDrawing" Target="../diagrams/drawing3.xml"/><Relationship Id="rId7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4" Type="http://schemas.openxmlformats.org/officeDocument/2006/relationships/diagramQuickStyle" Target="../diagrams/quickStyle4.xml"/><Relationship Id="rId5" Type="http://schemas.openxmlformats.org/officeDocument/2006/relationships/diagramColors" Target="../diagrams/colors4.xml"/><Relationship Id="rId6" Type="http://schemas.microsoft.com/office/2007/relationships/diagramDrawing" Target="../diagrams/drawing4.xml"/><Relationship Id="rId7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4" Type="http://schemas.openxmlformats.org/officeDocument/2006/relationships/image" Target="../media/image42.jpg"/><Relationship Id="rId5" Type="http://schemas.openxmlformats.org/officeDocument/2006/relationships/image" Target="../media/image43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0.jp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4" Type="http://schemas.openxmlformats.org/officeDocument/2006/relationships/diagramQuickStyle" Target="../diagrams/quickStyle5.xml"/><Relationship Id="rId5" Type="http://schemas.openxmlformats.org/officeDocument/2006/relationships/diagramColors" Target="../diagrams/colors5.xml"/><Relationship Id="rId6" Type="http://schemas.microsoft.com/office/2007/relationships/diagramDrawing" Target="../diagrams/drawing5.xml"/><Relationship Id="rId7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4.png"/><Relationship Id="rId3" Type="http://schemas.openxmlformats.org/officeDocument/2006/relationships/image" Target="../media/image4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4" Type="http://schemas.openxmlformats.org/officeDocument/2006/relationships/image" Target="../media/image48.png"/><Relationship Id="rId5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6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0.tiff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1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4" Type="http://schemas.openxmlformats.org/officeDocument/2006/relationships/image" Target="../media/image7.jpeg"/><Relationship Id="rId5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2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4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3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4" Type="http://schemas.openxmlformats.org/officeDocument/2006/relationships/image" Target="../media/image8.jpeg"/><Relationship Id="rId5" Type="http://schemas.openxmlformats.org/officeDocument/2006/relationships/image" Target="../media/image11.png"/><Relationship Id="rId6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chart" Target="../charts/char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5" Type="http://schemas.openxmlformats.org/officeDocument/2006/relationships/image" Target="../media/image15.png"/><Relationship Id="rId6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  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Company Overview – Jan 2015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" name="Picture 4" descr="ALM_Logo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391134" y="3809286"/>
            <a:ext cx="5686066" cy="990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Generating Site Traffic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At a Glance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62357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Avid Life Media</a:t>
            </a:r>
            <a:br>
              <a:rPr lang="en-US" dirty="0" smtClean="0"/>
            </a:br>
            <a:r>
              <a:rPr lang="en-US" sz="2700" dirty="0" smtClean="0">
                <a:solidFill>
                  <a:schemeClr val="accent2">
                    <a:lumMod val="75000"/>
                  </a:schemeClr>
                </a:solidFill>
              </a:rPr>
              <a:t>Getting users to the website - Sources</a:t>
            </a:r>
            <a:endParaRPr lang="en-US" sz="27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114800" y="6364361"/>
            <a:ext cx="4572000" cy="2616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en-US" sz="1100" dirty="0" smtClean="0"/>
              <a:t>Confidential</a:t>
            </a:r>
            <a:endParaRPr lang="en-US" sz="1100" dirty="0"/>
          </a:p>
        </p:txBody>
      </p:sp>
      <p:pic>
        <p:nvPicPr>
          <p:cNvPr id="28" name="Picture 27" descr="edit(17114)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0180" y="4535549"/>
            <a:ext cx="862021" cy="1328949"/>
          </a:xfrm>
          <a:prstGeom prst="rect">
            <a:avLst/>
          </a:prstGeom>
        </p:spPr>
      </p:pic>
      <p:cxnSp>
        <p:nvCxnSpPr>
          <p:cNvPr id="29" name="Straight Arrow Connector 28"/>
          <p:cNvCxnSpPr/>
          <p:nvPr/>
        </p:nvCxnSpPr>
        <p:spPr>
          <a:xfrm>
            <a:off x="837146" y="2758752"/>
            <a:ext cx="3273034" cy="201644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>
            <a:off x="2473663" y="2758752"/>
            <a:ext cx="1826991" cy="191484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>
            <a:endCxn id="28" idx="0"/>
          </p:cNvCxnSpPr>
          <p:nvPr/>
        </p:nvCxnSpPr>
        <p:spPr>
          <a:xfrm>
            <a:off x="3951718" y="2758752"/>
            <a:ext cx="589473" cy="177679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 flipH="1">
            <a:off x="4686300" y="2784152"/>
            <a:ext cx="647149" cy="175139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 flipH="1">
            <a:off x="4843347" y="2784152"/>
            <a:ext cx="1861453" cy="175139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 flipH="1">
            <a:off x="5067301" y="2784152"/>
            <a:ext cx="3237261" cy="194024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230278" y="1232111"/>
            <a:ext cx="1701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Offline advertising</a:t>
            </a:r>
            <a:endParaRPr lang="en-US" sz="1400" dirty="0"/>
          </a:p>
        </p:txBody>
      </p:sp>
      <p:sp>
        <p:nvSpPr>
          <p:cNvPr id="43" name="TextBox 42"/>
          <p:cNvSpPr txBox="1"/>
          <p:nvPr/>
        </p:nvSpPr>
        <p:spPr>
          <a:xfrm>
            <a:off x="2175478" y="1222007"/>
            <a:ext cx="8996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PR</a:t>
            </a:r>
            <a:endParaRPr lang="en-US" sz="1400" dirty="0"/>
          </a:p>
        </p:txBody>
      </p:sp>
      <p:sp>
        <p:nvSpPr>
          <p:cNvPr id="44" name="TextBox 43"/>
          <p:cNvSpPr txBox="1"/>
          <p:nvPr/>
        </p:nvSpPr>
        <p:spPr>
          <a:xfrm>
            <a:off x="3075160" y="1232111"/>
            <a:ext cx="1701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Online Advertising</a:t>
            </a:r>
            <a:endParaRPr lang="en-US" sz="1400" dirty="0"/>
          </a:p>
        </p:txBody>
      </p:sp>
      <p:sp>
        <p:nvSpPr>
          <p:cNvPr id="45" name="TextBox 44"/>
          <p:cNvSpPr txBox="1"/>
          <p:nvPr/>
        </p:nvSpPr>
        <p:spPr>
          <a:xfrm>
            <a:off x="4804860" y="1214014"/>
            <a:ext cx="11539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Paid Search</a:t>
            </a:r>
            <a:endParaRPr lang="en-US" sz="1400" dirty="0"/>
          </a:p>
        </p:txBody>
      </p:sp>
      <p:sp>
        <p:nvSpPr>
          <p:cNvPr id="46" name="TextBox 45"/>
          <p:cNvSpPr txBox="1"/>
          <p:nvPr/>
        </p:nvSpPr>
        <p:spPr>
          <a:xfrm>
            <a:off x="6117983" y="1218598"/>
            <a:ext cx="14385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Organic Search</a:t>
            </a:r>
            <a:endParaRPr lang="en-US" sz="1400" dirty="0"/>
          </a:p>
        </p:txBody>
      </p:sp>
      <p:sp>
        <p:nvSpPr>
          <p:cNvPr id="47" name="TextBox 46"/>
          <p:cNvSpPr txBox="1"/>
          <p:nvPr/>
        </p:nvSpPr>
        <p:spPr>
          <a:xfrm>
            <a:off x="7970687" y="1210293"/>
            <a:ext cx="10995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Affiliate</a:t>
            </a:r>
            <a:endParaRPr lang="en-US" sz="1400" dirty="0"/>
          </a:p>
        </p:txBody>
      </p:sp>
      <p:sp>
        <p:nvSpPr>
          <p:cNvPr id="5" name="TextBox 4"/>
          <p:cNvSpPr txBox="1"/>
          <p:nvPr/>
        </p:nvSpPr>
        <p:spPr>
          <a:xfrm>
            <a:off x="2893393" y="5910114"/>
            <a:ext cx="32245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solidFill>
                  <a:srgbClr val="FF0000"/>
                </a:solidFill>
              </a:rPr>
              <a:t>OurAwsesomeDatingSite.com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3" name="Picture 32" descr="User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401" y="1711371"/>
            <a:ext cx="865875" cy="815794"/>
          </a:xfrm>
          <a:prstGeom prst="rect">
            <a:avLst/>
          </a:prstGeom>
        </p:spPr>
      </p:pic>
      <p:pic>
        <p:nvPicPr>
          <p:cNvPr id="35" name="Picture 34" descr="User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0725" y="1711371"/>
            <a:ext cx="865875" cy="815794"/>
          </a:xfrm>
          <a:prstGeom prst="rect">
            <a:avLst/>
          </a:prstGeom>
        </p:spPr>
      </p:pic>
      <p:pic>
        <p:nvPicPr>
          <p:cNvPr id="37" name="Picture 36" descr="User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8780" y="1711371"/>
            <a:ext cx="865875" cy="815794"/>
          </a:xfrm>
          <a:prstGeom prst="rect">
            <a:avLst/>
          </a:prstGeom>
        </p:spPr>
      </p:pic>
      <p:pic>
        <p:nvPicPr>
          <p:cNvPr id="38" name="Picture 37" descr="User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2201" y="1711371"/>
            <a:ext cx="865875" cy="815794"/>
          </a:xfrm>
          <a:prstGeom prst="rect">
            <a:avLst/>
          </a:prstGeom>
        </p:spPr>
      </p:pic>
      <p:pic>
        <p:nvPicPr>
          <p:cNvPr id="40" name="Picture 39" descr="User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1862" y="1691005"/>
            <a:ext cx="865875" cy="815794"/>
          </a:xfrm>
          <a:prstGeom prst="rect">
            <a:avLst/>
          </a:prstGeom>
        </p:spPr>
      </p:pic>
      <p:pic>
        <p:nvPicPr>
          <p:cNvPr id="41" name="Picture 40" descr="User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0887" y="1711371"/>
            <a:ext cx="865875" cy="815794"/>
          </a:xfrm>
          <a:prstGeom prst="rect">
            <a:avLst/>
          </a:prstGeom>
        </p:spPr>
      </p:pic>
      <p:grpSp>
        <p:nvGrpSpPr>
          <p:cNvPr id="60" name="Group 59"/>
          <p:cNvGrpSpPr/>
          <p:nvPr/>
        </p:nvGrpSpPr>
        <p:grpSpPr>
          <a:xfrm>
            <a:off x="6249294" y="4911925"/>
            <a:ext cx="2377804" cy="1416350"/>
            <a:chOff x="838200" y="1549659"/>
            <a:chExt cx="7376660" cy="4393941"/>
          </a:xfrm>
        </p:grpSpPr>
        <p:pic>
          <p:nvPicPr>
            <p:cNvPr id="61" name="Picture 60" descr="User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50891" y="1615478"/>
              <a:ext cx="865875" cy="815794"/>
            </a:xfrm>
            <a:prstGeom prst="rect">
              <a:avLst/>
            </a:prstGeom>
          </p:spPr>
        </p:pic>
        <p:grpSp>
          <p:nvGrpSpPr>
            <p:cNvPr id="62" name="Group 61"/>
            <p:cNvGrpSpPr/>
            <p:nvPr/>
          </p:nvGrpSpPr>
          <p:grpSpPr>
            <a:xfrm>
              <a:off x="838200" y="1549659"/>
              <a:ext cx="7376660" cy="4393941"/>
              <a:chOff x="838200" y="1549659"/>
              <a:chExt cx="7376660" cy="4393941"/>
            </a:xfrm>
          </p:grpSpPr>
          <p:grpSp>
            <p:nvGrpSpPr>
              <p:cNvPr id="63" name="Group 62"/>
              <p:cNvGrpSpPr/>
              <p:nvPr/>
            </p:nvGrpSpPr>
            <p:grpSpPr>
              <a:xfrm>
                <a:off x="838200" y="1549659"/>
                <a:ext cx="6994870" cy="4328215"/>
                <a:chOff x="457200" y="1244859"/>
                <a:chExt cx="6994870" cy="4328215"/>
              </a:xfrm>
            </p:grpSpPr>
            <p:pic>
              <p:nvPicPr>
                <p:cNvPr id="65" name="Picture 64" descr="edit(17114).png"/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590049" y="1244859"/>
                  <a:ext cx="862021" cy="1328949"/>
                </a:xfrm>
                <a:prstGeom prst="rect">
                  <a:avLst/>
                </a:prstGeom>
              </p:spPr>
            </p:pic>
            <p:cxnSp>
              <p:nvCxnSpPr>
                <p:cNvPr id="67" name="Straight Arrow Connector 66"/>
                <p:cNvCxnSpPr/>
                <p:nvPr/>
              </p:nvCxnSpPr>
              <p:spPr>
                <a:xfrm>
                  <a:off x="1936223" y="1718575"/>
                  <a:ext cx="4336326" cy="0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" name="Straight Arrow Connector 69"/>
                <p:cNvCxnSpPr/>
                <p:nvPr/>
              </p:nvCxnSpPr>
              <p:spPr>
                <a:xfrm>
                  <a:off x="7021060" y="2624608"/>
                  <a:ext cx="0" cy="1426692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pic>
              <p:nvPicPr>
                <p:cNvPr id="71" name="Picture 70" descr="1206559374658084350Muga_Golden_Credit_Card.svg.hi.png"/>
                <p:cNvPicPr>
                  <a:picLocks noChangeAspect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57200" y="4180527"/>
                  <a:ext cx="2192987" cy="1392547"/>
                </a:xfrm>
                <a:prstGeom prst="rect">
                  <a:avLst/>
                </a:prstGeom>
              </p:spPr>
            </p:pic>
            <p:cxnSp>
              <p:nvCxnSpPr>
                <p:cNvPr id="72" name="Straight Arrow Connector 71"/>
                <p:cNvCxnSpPr/>
                <p:nvPr/>
              </p:nvCxnSpPr>
              <p:spPr>
                <a:xfrm flipH="1">
                  <a:off x="2806700" y="4826000"/>
                  <a:ext cx="3465849" cy="0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pic>
            <p:nvPicPr>
              <p:cNvPr id="64" name="Picture 63" descr="clients.png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589260" y="4318000"/>
                <a:ext cx="1625600" cy="1625600"/>
              </a:xfrm>
              <a:prstGeom prst="rect">
                <a:avLst/>
              </a:prstGeom>
            </p:spPr>
          </p:pic>
        </p:grpSp>
      </p:grpSp>
      <p:sp>
        <p:nvSpPr>
          <p:cNvPr id="74" name="Rectangle 73"/>
          <p:cNvSpPr/>
          <p:nvPr/>
        </p:nvSpPr>
        <p:spPr>
          <a:xfrm>
            <a:off x="6271861" y="4876535"/>
            <a:ext cx="2232169" cy="480141"/>
          </a:xfrm>
          <a:prstGeom prst="rect">
            <a:avLst/>
          </a:prstGeom>
          <a:solidFill>
            <a:schemeClr val="accent4">
              <a:alpha val="21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612648" y="6356350"/>
            <a:ext cx="1981200" cy="365760"/>
          </a:xfrm>
        </p:spPr>
        <p:txBody>
          <a:bodyPr/>
          <a:lstStyle/>
          <a:p>
            <a:fld id="{7B8999D8-C44B-8745-A45E-F851E0BE5C7C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41246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Avid Life Media</a:t>
            </a:r>
            <a:br>
              <a:rPr lang="en-US" dirty="0" smtClean="0"/>
            </a:br>
            <a:r>
              <a:rPr lang="en-US" sz="2200" dirty="0" smtClean="0">
                <a:solidFill>
                  <a:schemeClr val="accent2">
                    <a:lumMod val="75000"/>
                  </a:schemeClr>
                </a:solidFill>
              </a:rPr>
              <a:t>Getting users to the website: Offline sources</a:t>
            </a:r>
            <a:endParaRPr lang="en-US" sz="22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114800" y="6364361"/>
            <a:ext cx="4572000" cy="2616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en-US" sz="1100" dirty="0" smtClean="0"/>
              <a:t>Confidential</a:t>
            </a:r>
            <a:endParaRPr lang="en-US" sz="1100" dirty="0"/>
          </a:p>
        </p:txBody>
      </p:sp>
      <p:sp>
        <p:nvSpPr>
          <p:cNvPr id="33" name="TextBox 32"/>
          <p:cNvSpPr txBox="1"/>
          <p:nvPr/>
        </p:nvSpPr>
        <p:spPr>
          <a:xfrm>
            <a:off x="457200" y="1143000"/>
            <a:ext cx="8229600" cy="3877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400" dirty="0" smtClean="0"/>
              <a:t>Users are directed to through traditional advertising mediums:</a:t>
            </a:r>
            <a:endParaRPr lang="en-US" sz="2400" i="1" dirty="0" smtClean="0">
              <a:solidFill>
                <a:srgbClr val="000000"/>
              </a:solidFill>
            </a:endParaRPr>
          </a:p>
          <a:p>
            <a:pPr marL="742950" lvl="1" indent="-285750">
              <a:buFont typeface="Arial"/>
              <a:buChar char="•"/>
            </a:pP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Radio</a:t>
            </a:r>
          </a:p>
          <a:p>
            <a:pPr marL="742950" lvl="1" indent="-285750">
              <a:buFont typeface="Arial"/>
              <a:buChar char="•"/>
            </a:pP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TV</a:t>
            </a:r>
          </a:p>
          <a:p>
            <a:pPr marL="742950" lvl="1" indent="-285750">
              <a:buFont typeface="Arial"/>
              <a:buChar char="•"/>
            </a:pP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Print</a:t>
            </a:r>
          </a:p>
          <a:p>
            <a:pPr marL="285750" indent="-285750">
              <a:buFont typeface="Arial"/>
              <a:buChar char="•"/>
            </a:pPr>
            <a:r>
              <a:rPr lang="en-US" sz="2400" dirty="0"/>
              <a:t>PR utilizes:</a:t>
            </a:r>
            <a:endParaRPr lang="en-US" sz="2400" i="1" dirty="0">
              <a:solidFill>
                <a:srgbClr val="000000"/>
              </a:solidFill>
            </a:endParaRPr>
          </a:p>
          <a:p>
            <a:pPr marL="742950" lvl="1" indent="-285750">
              <a:buFont typeface="Arial"/>
              <a:buChar char="•"/>
            </a:pP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Stunts</a:t>
            </a:r>
          </a:p>
          <a:p>
            <a:pPr marL="742950" lvl="1" indent="-285750">
              <a:buFont typeface="Arial"/>
              <a:buChar char="•"/>
            </a:pP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Statistics</a:t>
            </a:r>
          </a:p>
          <a:p>
            <a:pPr marL="742950" lvl="1" indent="-285750">
              <a:buFont typeface="Arial"/>
              <a:buChar char="•"/>
            </a:pP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Advertising which spurs conversations</a:t>
            </a:r>
          </a:p>
          <a:p>
            <a:pPr marL="285750" indent="-285750">
              <a:buFont typeface="Arial"/>
              <a:buChar char="•"/>
            </a:pPr>
            <a:r>
              <a:rPr lang="en-US" sz="2400" dirty="0" smtClean="0"/>
              <a:t>Quite often PR and advertising for AM play off each other where the brand is kept top of mind until the customer decides their life situation merits joining</a:t>
            </a:r>
            <a:endParaRPr lang="en-US" sz="2400" i="1" dirty="0">
              <a:solidFill>
                <a:srgbClr val="000000"/>
              </a:solidFill>
            </a:endParaRPr>
          </a:p>
          <a:p>
            <a:pPr marL="285750" indent="-285750">
              <a:buFont typeface="Arial"/>
              <a:buChar char="•"/>
            </a:pPr>
            <a:endParaRPr lang="en-US" dirty="0" smtClean="0">
              <a:solidFill>
                <a:schemeClr val="accent1"/>
              </a:solidFill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6249294" y="4911925"/>
            <a:ext cx="2377804" cy="1416350"/>
            <a:chOff x="838200" y="1549659"/>
            <a:chExt cx="7376660" cy="4393941"/>
          </a:xfrm>
        </p:grpSpPr>
        <p:pic>
          <p:nvPicPr>
            <p:cNvPr id="20" name="Picture 19" descr="User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50891" y="1615478"/>
              <a:ext cx="865875" cy="815794"/>
            </a:xfrm>
            <a:prstGeom prst="rect">
              <a:avLst/>
            </a:prstGeom>
          </p:spPr>
        </p:pic>
        <p:grpSp>
          <p:nvGrpSpPr>
            <p:cNvPr id="21" name="Group 20"/>
            <p:cNvGrpSpPr/>
            <p:nvPr/>
          </p:nvGrpSpPr>
          <p:grpSpPr>
            <a:xfrm>
              <a:off x="838200" y="1549659"/>
              <a:ext cx="7376660" cy="4393941"/>
              <a:chOff x="838200" y="1549659"/>
              <a:chExt cx="7376660" cy="4393941"/>
            </a:xfrm>
          </p:grpSpPr>
          <p:grpSp>
            <p:nvGrpSpPr>
              <p:cNvPr id="22" name="Group 21"/>
              <p:cNvGrpSpPr/>
              <p:nvPr/>
            </p:nvGrpSpPr>
            <p:grpSpPr>
              <a:xfrm>
                <a:off x="838200" y="1549659"/>
                <a:ext cx="6994870" cy="4328215"/>
                <a:chOff x="457200" y="1244859"/>
                <a:chExt cx="6994870" cy="4328215"/>
              </a:xfrm>
            </p:grpSpPr>
            <p:pic>
              <p:nvPicPr>
                <p:cNvPr id="24" name="Picture 23" descr="edit(17114).png"/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590049" y="1244859"/>
                  <a:ext cx="862021" cy="1328949"/>
                </a:xfrm>
                <a:prstGeom prst="rect">
                  <a:avLst/>
                </a:prstGeom>
              </p:spPr>
            </p:pic>
            <p:cxnSp>
              <p:nvCxnSpPr>
                <p:cNvPr id="25" name="Straight Arrow Connector 24"/>
                <p:cNvCxnSpPr/>
                <p:nvPr/>
              </p:nvCxnSpPr>
              <p:spPr>
                <a:xfrm>
                  <a:off x="1936223" y="1718575"/>
                  <a:ext cx="4336326" cy="0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Straight Arrow Connector 25"/>
                <p:cNvCxnSpPr/>
                <p:nvPr/>
              </p:nvCxnSpPr>
              <p:spPr>
                <a:xfrm>
                  <a:off x="7021060" y="2624608"/>
                  <a:ext cx="0" cy="1426692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pic>
              <p:nvPicPr>
                <p:cNvPr id="27" name="Picture 26" descr="1206559374658084350Muga_Golden_Credit_Card.svg.hi.png"/>
                <p:cNvPicPr>
                  <a:picLocks noChangeAspect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57200" y="4180527"/>
                  <a:ext cx="2192987" cy="1392547"/>
                </a:xfrm>
                <a:prstGeom prst="rect">
                  <a:avLst/>
                </a:prstGeom>
              </p:spPr>
            </p:pic>
            <p:cxnSp>
              <p:nvCxnSpPr>
                <p:cNvPr id="28" name="Straight Arrow Connector 27"/>
                <p:cNvCxnSpPr/>
                <p:nvPr/>
              </p:nvCxnSpPr>
              <p:spPr>
                <a:xfrm flipH="1">
                  <a:off x="2806700" y="4826000"/>
                  <a:ext cx="3465849" cy="0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pic>
            <p:nvPicPr>
              <p:cNvPr id="23" name="Picture 22" descr="clients.png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589260" y="4318000"/>
                <a:ext cx="1625600" cy="1625600"/>
              </a:xfrm>
              <a:prstGeom prst="rect">
                <a:avLst/>
              </a:prstGeom>
            </p:spPr>
          </p:pic>
        </p:grpSp>
      </p:grpSp>
      <p:sp>
        <p:nvSpPr>
          <p:cNvPr id="29" name="Rectangle 28"/>
          <p:cNvSpPr/>
          <p:nvPr/>
        </p:nvSpPr>
        <p:spPr>
          <a:xfrm>
            <a:off x="6271861" y="4876535"/>
            <a:ext cx="2232169" cy="480141"/>
          </a:xfrm>
          <a:prstGeom prst="rect">
            <a:avLst/>
          </a:prstGeom>
          <a:solidFill>
            <a:schemeClr val="accent4">
              <a:alpha val="21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612648" y="6356350"/>
            <a:ext cx="1981200" cy="365760"/>
          </a:xfrm>
        </p:spPr>
        <p:txBody>
          <a:bodyPr/>
          <a:lstStyle/>
          <a:p>
            <a:fld id="{7B8999D8-C44B-8745-A45E-F851E0BE5C7C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14672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GingrichAdulteryBilboard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5280" y="1427492"/>
            <a:ext cx="5950567" cy="445164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Ashley Madison</a:t>
            </a:r>
            <a:br>
              <a:rPr lang="en-US" dirty="0" smtClean="0"/>
            </a:b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The “Purple Cow”</a:t>
            </a:r>
            <a:endParaRPr lang="en-US" dirty="0"/>
          </a:p>
        </p:txBody>
      </p:sp>
      <p:sp>
        <p:nvSpPr>
          <p:cNvPr id="10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612648" y="6356350"/>
            <a:ext cx="1981200" cy="365760"/>
          </a:xfrm>
        </p:spPr>
        <p:txBody>
          <a:bodyPr/>
          <a:lstStyle/>
          <a:p>
            <a:fld id="{7B8999D8-C44B-8745-A45E-F851E0BE5C7C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25432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Ashley Madison</a:t>
            </a:r>
            <a:br>
              <a:rPr lang="en-US" dirty="0" smtClean="0"/>
            </a:b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The “Purple Cow”</a:t>
            </a:r>
            <a:endParaRPr lang="en-US" dirty="0"/>
          </a:p>
        </p:txBody>
      </p:sp>
      <p:pic>
        <p:nvPicPr>
          <p:cNvPr id="4" name="Picture 3" descr="Screen shot 2012-09-12 at 11.29.32 AM (1)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400" y="1315865"/>
            <a:ext cx="8692137" cy="4709684"/>
          </a:xfrm>
          <a:prstGeom prst="rect">
            <a:avLst/>
          </a:prstGeom>
        </p:spPr>
      </p:pic>
      <p:sp>
        <p:nvSpPr>
          <p:cNvPr id="5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612648" y="6356350"/>
            <a:ext cx="1981200" cy="365760"/>
          </a:xfrm>
        </p:spPr>
        <p:txBody>
          <a:bodyPr/>
          <a:lstStyle/>
          <a:p>
            <a:fld id="{7B8999D8-C44B-8745-A45E-F851E0BE5C7C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68363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Ashley Madison</a:t>
            </a:r>
            <a:br>
              <a:rPr lang="en-US" dirty="0" smtClean="0"/>
            </a:b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The “Purple Cow”</a:t>
            </a:r>
            <a:endParaRPr lang="en-US" dirty="0"/>
          </a:p>
        </p:txBody>
      </p:sp>
      <p:pic>
        <p:nvPicPr>
          <p:cNvPr id="5" name="Picture 4" descr="ashey madison.jpe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513449" y="1412002"/>
            <a:ext cx="5852551" cy="4389414"/>
          </a:xfrm>
          <a:prstGeom prst="rect">
            <a:avLst/>
          </a:prstGeom>
        </p:spPr>
      </p:pic>
      <p:sp>
        <p:nvSpPr>
          <p:cNvPr id="6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612648" y="6356350"/>
            <a:ext cx="1981200" cy="365760"/>
          </a:xfrm>
        </p:spPr>
        <p:txBody>
          <a:bodyPr/>
          <a:lstStyle/>
          <a:p>
            <a:fld id="{7B8999D8-C44B-8745-A45E-F851E0BE5C7C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20268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Cougar Life</a:t>
            </a:r>
            <a:br>
              <a:rPr lang="en-US" dirty="0" smtClean="0"/>
            </a:b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The “Purple Cow”</a:t>
            </a:r>
            <a:endParaRPr lang="en-US" dirty="0"/>
          </a:p>
        </p:txBody>
      </p:sp>
      <p:pic>
        <p:nvPicPr>
          <p:cNvPr id="4" name="Picture 3" descr="1234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565512" y="1284111"/>
            <a:ext cx="6012522" cy="4588933"/>
          </a:xfrm>
          <a:prstGeom prst="rect">
            <a:avLst/>
          </a:prstGeom>
        </p:spPr>
      </p:pic>
      <p:sp>
        <p:nvSpPr>
          <p:cNvPr id="6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612648" y="6356350"/>
            <a:ext cx="1981200" cy="365760"/>
          </a:xfrm>
        </p:spPr>
        <p:txBody>
          <a:bodyPr/>
          <a:lstStyle/>
          <a:p>
            <a:fld id="{7B8999D8-C44B-8745-A45E-F851E0BE5C7C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32555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Avid Life Media</a:t>
            </a:r>
            <a:br>
              <a:rPr lang="en-US" dirty="0" smtClean="0"/>
            </a:b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The Interesting Data</a:t>
            </a:r>
            <a:endParaRPr lang="en-US" dirty="0"/>
          </a:p>
        </p:txBody>
      </p:sp>
      <p:pic>
        <p:nvPicPr>
          <p:cNvPr id="5" name="Picture 4" descr="FiftyShadesofAshleyUS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000" y="1185333"/>
            <a:ext cx="3625181" cy="5117902"/>
          </a:xfrm>
          <a:prstGeom prst="rect">
            <a:avLst/>
          </a:prstGeom>
        </p:spPr>
      </p:pic>
      <p:pic>
        <p:nvPicPr>
          <p:cNvPr id="6" name="Picture 5" descr="AM_cheating_ fathers_infographic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8990" y="1185333"/>
            <a:ext cx="2391790" cy="4906235"/>
          </a:xfrm>
          <a:prstGeom prst="rect">
            <a:avLst/>
          </a:prstGeom>
        </p:spPr>
      </p:pic>
      <p:sp>
        <p:nvSpPr>
          <p:cNvPr id="7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612648" y="6356350"/>
            <a:ext cx="1981200" cy="365760"/>
          </a:xfrm>
        </p:spPr>
        <p:txBody>
          <a:bodyPr/>
          <a:lstStyle/>
          <a:p>
            <a:fld id="{7B8999D8-C44B-8745-A45E-F851E0BE5C7C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26533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Avid Life Media</a:t>
            </a:r>
            <a:br>
              <a:rPr lang="en-US" dirty="0" smtClean="0"/>
            </a:b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PR Stunts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267" y="1376666"/>
            <a:ext cx="8186307" cy="4549232"/>
          </a:xfrm>
          <a:prstGeom prst="rect">
            <a:avLst/>
          </a:prstGeom>
        </p:spPr>
      </p:pic>
      <p:sp>
        <p:nvSpPr>
          <p:cNvPr id="8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612648" y="6356350"/>
            <a:ext cx="1981200" cy="365760"/>
          </a:xfrm>
        </p:spPr>
        <p:txBody>
          <a:bodyPr/>
          <a:lstStyle/>
          <a:p>
            <a:fld id="{7B8999D8-C44B-8745-A45E-F851E0BE5C7C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64291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Avid Life Media</a:t>
            </a:r>
            <a:br>
              <a:rPr lang="en-US" dirty="0" smtClean="0"/>
            </a:b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PR Stunts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298" y="1417478"/>
            <a:ext cx="8238783" cy="4460816"/>
          </a:xfrm>
          <a:prstGeom prst="rect">
            <a:avLst/>
          </a:prstGeom>
        </p:spPr>
      </p:pic>
      <p:sp>
        <p:nvSpPr>
          <p:cNvPr id="5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612648" y="6356350"/>
            <a:ext cx="1981200" cy="365760"/>
          </a:xfrm>
        </p:spPr>
        <p:txBody>
          <a:bodyPr/>
          <a:lstStyle/>
          <a:p>
            <a:fld id="{7B8999D8-C44B-8745-A45E-F851E0BE5C7C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97348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Our Company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At a Glance</a:t>
            </a:r>
            <a:endParaRPr lang="en-US" dirty="0"/>
          </a:p>
        </p:txBody>
      </p:sp>
      <p:sp>
        <p:nvSpPr>
          <p:cNvPr id="4" name="Slide Number Placeholder 2"/>
          <p:cNvSpPr txBox="1">
            <a:spLocks/>
          </p:cNvSpPr>
          <p:nvPr/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B8999D8-C44B-8745-A45E-F851E0BE5C7C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85235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Avid Life Media</a:t>
            </a:r>
            <a:br>
              <a:rPr lang="en-US" dirty="0" smtClean="0"/>
            </a:b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PR Stunts</a:t>
            </a:r>
            <a:endParaRPr lang="en-US" dirty="0"/>
          </a:p>
        </p:txBody>
      </p:sp>
      <p:pic>
        <p:nvPicPr>
          <p:cNvPr id="5" name="Picture 4" descr="glow_BIGDE100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346" y="1185333"/>
            <a:ext cx="4148103" cy="5031649"/>
          </a:xfrm>
          <a:prstGeom prst="rect">
            <a:avLst/>
          </a:prstGeom>
        </p:spPr>
      </p:pic>
      <p:pic>
        <p:nvPicPr>
          <p:cNvPr id="6" name="Picture 5" descr="Sevilla_NewJersey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39182" y="1185333"/>
            <a:ext cx="4744871" cy="5031649"/>
          </a:xfrm>
          <a:prstGeom prst="rect">
            <a:avLst/>
          </a:prstGeom>
        </p:spPr>
      </p:pic>
      <p:sp>
        <p:nvSpPr>
          <p:cNvPr id="7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612648" y="6356350"/>
            <a:ext cx="1981200" cy="365760"/>
          </a:xfrm>
        </p:spPr>
        <p:txBody>
          <a:bodyPr/>
          <a:lstStyle/>
          <a:p>
            <a:fld id="{7B8999D8-C44B-8745-A45E-F851E0BE5C7C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05913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Avid Life Media</a:t>
            </a:r>
            <a:br>
              <a:rPr lang="en-US" dirty="0" smtClean="0"/>
            </a:b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PR Stunts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093" y="1597175"/>
            <a:ext cx="8261688" cy="3674429"/>
          </a:xfrm>
          <a:prstGeom prst="rect">
            <a:avLst/>
          </a:prstGeom>
        </p:spPr>
      </p:pic>
      <p:sp>
        <p:nvSpPr>
          <p:cNvPr id="8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612648" y="6356350"/>
            <a:ext cx="1981200" cy="365760"/>
          </a:xfrm>
        </p:spPr>
        <p:txBody>
          <a:bodyPr/>
          <a:lstStyle/>
          <a:p>
            <a:fld id="{7B8999D8-C44B-8745-A45E-F851E0BE5C7C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50968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Avid Life Media</a:t>
            </a:r>
            <a:br>
              <a:rPr lang="en-US" dirty="0" smtClean="0"/>
            </a:b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PR Stunts</a:t>
            </a:r>
            <a:endParaRPr lang="en-US" dirty="0"/>
          </a:p>
        </p:txBody>
      </p:sp>
      <p:pic>
        <p:nvPicPr>
          <p:cNvPr id="4" name="Picture 3" descr="Screen shot 2012-10-25 at 12.38.35 P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2476" y="1255128"/>
            <a:ext cx="5254191" cy="4790071"/>
          </a:xfrm>
          <a:prstGeom prst="rect">
            <a:avLst/>
          </a:prstGeom>
        </p:spPr>
      </p:pic>
      <p:sp>
        <p:nvSpPr>
          <p:cNvPr id="5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612648" y="6356350"/>
            <a:ext cx="1981200" cy="365760"/>
          </a:xfrm>
        </p:spPr>
        <p:txBody>
          <a:bodyPr/>
          <a:lstStyle/>
          <a:p>
            <a:fld id="{7B8999D8-C44B-8745-A45E-F851E0BE5C7C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39815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Avid Life Media</a:t>
            </a:r>
            <a:br>
              <a:rPr lang="en-US" dirty="0" smtClean="0"/>
            </a:b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Member Stories</a:t>
            </a:r>
            <a:endParaRPr lang="en-US" dirty="0"/>
          </a:p>
        </p:txBody>
      </p:sp>
      <p:pic>
        <p:nvPicPr>
          <p:cNvPr id="5" name="Picture 4" descr="Screen shot 2012-10-25 at 12.28.28 P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7117" y="1293098"/>
            <a:ext cx="6345417" cy="4530701"/>
          </a:xfrm>
          <a:prstGeom prst="rect">
            <a:avLst/>
          </a:prstGeom>
        </p:spPr>
      </p:pic>
      <p:sp>
        <p:nvSpPr>
          <p:cNvPr id="6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612648" y="6356350"/>
            <a:ext cx="1981200" cy="365760"/>
          </a:xfrm>
        </p:spPr>
        <p:txBody>
          <a:bodyPr/>
          <a:lstStyle/>
          <a:p>
            <a:fld id="{7B8999D8-C44B-8745-A45E-F851E0BE5C7C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62463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Avid Life Media</a:t>
            </a:r>
            <a:br>
              <a:rPr lang="en-US" dirty="0" smtClean="0"/>
            </a:b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Advertising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762000" y="1267596"/>
            <a:ext cx="7755467" cy="4583599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 descr="La_liga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2097" y="1896982"/>
            <a:ext cx="1846060" cy="1846060"/>
          </a:xfrm>
          <a:prstGeom prst="rect">
            <a:avLst/>
          </a:prstGeom>
        </p:spPr>
      </p:pic>
      <p:pic>
        <p:nvPicPr>
          <p:cNvPr id="7" name="Picture 6" descr="NFL-LOGO-psd1239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6928" y="3743042"/>
            <a:ext cx="1419665" cy="1797044"/>
          </a:xfrm>
          <a:prstGeom prst="rect">
            <a:avLst/>
          </a:prstGeom>
        </p:spPr>
      </p:pic>
      <p:pic>
        <p:nvPicPr>
          <p:cNvPr id="8" name="Picture 7" descr="Cnn-logo-11.jpe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0495" y="2023056"/>
            <a:ext cx="1875167" cy="955386"/>
          </a:xfrm>
          <a:prstGeom prst="rect">
            <a:avLst/>
          </a:prstGeom>
        </p:spPr>
      </p:pic>
      <p:pic>
        <p:nvPicPr>
          <p:cNvPr id="9" name="Picture 8" descr="fox-news-logo.jpe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950440" y="3179182"/>
            <a:ext cx="1984960" cy="1742446"/>
          </a:xfrm>
          <a:prstGeom prst="rect">
            <a:avLst/>
          </a:prstGeom>
        </p:spPr>
      </p:pic>
      <p:pic>
        <p:nvPicPr>
          <p:cNvPr id="10" name="Picture 9" descr="180px-Comedy_Central_2011_Logo.svg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23868" y="3944142"/>
            <a:ext cx="2269565" cy="1777826"/>
          </a:xfrm>
          <a:prstGeom prst="rect">
            <a:avLst/>
          </a:prstGeom>
        </p:spPr>
      </p:pic>
      <p:pic>
        <p:nvPicPr>
          <p:cNvPr id="11" name="Picture 10" descr="espn_logo_887.jpe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0495" y="4979526"/>
            <a:ext cx="2004905" cy="560560"/>
          </a:xfrm>
          <a:prstGeom prst="rect">
            <a:avLst/>
          </a:prstGeom>
        </p:spPr>
      </p:pic>
      <p:pic>
        <p:nvPicPr>
          <p:cNvPr id="12" name="Picture 11" descr="MSNBC-Logo.jpe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393993" y="2005436"/>
            <a:ext cx="2299440" cy="1609608"/>
          </a:xfrm>
          <a:prstGeom prst="rect">
            <a:avLst/>
          </a:prstGeom>
        </p:spPr>
      </p:pic>
      <p:sp>
        <p:nvSpPr>
          <p:cNvPr id="14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612648" y="6356350"/>
            <a:ext cx="1981200" cy="365760"/>
          </a:xfrm>
        </p:spPr>
        <p:txBody>
          <a:bodyPr/>
          <a:lstStyle/>
          <a:p>
            <a:fld id="{7B8999D8-C44B-8745-A45E-F851E0BE5C7C}" type="slidenum">
              <a:rPr lang="en-US" smtClean="0"/>
              <a:pPr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37675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Avid Life Media</a:t>
            </a:r>
            <a:br>
              <a:rPr lang="en-US" dirty="0" smtClean="0"/>
            </a:br>
            <a:r>
              <a:rPr lang="en-US" sz="2700" dirty="0" smtClean="0">
                <a:solidFill>
                  <a:schemeClr val="accent2">
                    <a:lumMod val="75000"/>
                  </a:schemeClr>
                </a:solidFill>
              </a:rPr>
              <a:t>Getting users to the website: Online sources</a:t>
            </a:r>
            <a:endParaRPr lang="en-US" sz="27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114800" y="6364361"/>
            <a:ext cx="4572000" cy="2616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en-US" sz="1100" dirty="0" smtClean="0"/>
              <a:t>Confidential</a:t>
            </a:r>
            <a:endParaRPr lang="en-US" sz="1100" dirty="0"/>
          </a:p>
        </p:txBody>
      </p:sp>
      <p:pic>
        <p:nvPicPr>
          <p:cNvPr id="28" name="Picture 27" descr="edit(17114)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3854" y="1695290"/>
            <a:ext cx="862021" cy="1328949"/>
          </a:xfrm>
          <a:prstGeom prst="rect">
            <a:avLst/>
          </a:prstGeom>
        </p:spPr>
      </p:pic>
      <p:sp>
        <p:nvSpPr>
          <p:cNvPr id="44" name="TextBox 43"/>
          <p:cNvSpPr txBox="1"/>
          <p:nvPr/>
        </p:nvSpPr>
        <p:spPr>
          <a:xfrm>
            <a:off x="1263276" y="1472937"/>
            <a:ext cx="1701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Online advertising</a:t>
            </a:r>
            <a:endParaRPr lang="en-US" dirty="0"/>
          </a:p>
        </p:txBody>
      </p:sp>
      <p:sp>
        <p:nvSpPr>
          <p:cNvPr id="45" name="TextBox 44"/>
          <p:cNvSpPr txBox="1"/>
          <p:nvPr/>
        </p:nvSpPr>
        <p:spPr>
          <a:xfrm>
            <a:off x="1351771" y="2981300"/>
            <a:ext cx="1701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Paid Search</a:t>
            </a:r>
            <a:endParaRPr lang="en-US" dirty="0"/>
          </a:p>
        </p:txBody>
      </p:sp>
      <p:sp>
        <p:nvSpPr>
          <p:cNvPr id="46" name="TextBox 45"/>
          <p:cNvSpPr txBox="1"/>
          <p:nvPr/>
        </p:nvSpPr>
        <p:spPr>
          <a:xfrm>
            <a:off x="1351771" y="4212383"/>
            <a:ext cx="9310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Organic Search</a:t>
            </a:r>
            <a:endParaRPr lang="en-US" dirty="0"/>
          </a:p>
        </p:txBody>
      </p:sp>
      <p:sp>
        <p:nvSpPr>
          <p:cNvPr id="47" name="TextBox 46"/>
          <p:cNvSpPr txBox="1"/>
          <p:nvPr/>
        </p:nvSpPr>
        <p:spPr>
          <a:xfrm>
            <a:off x="1351771" y="5627646"/>
            <a:ext cx="10995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Other</a:t>
            </a:r>
            <a:endParaRPr lang="en-US" dirty="0"/>
          </a:p>
        </p:txBody>
      </p:sp>
      <p:pic>
        <p:nvPicPr>
          <p:cNvPr id="9" name="Picture 8" descr="logo3w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2523" y="3439520"/>
            <a:ext cx="1764553" cy="609573"/>
          </a:xfrm>
          <a:prstGeom prst="rect">
            <a:avLst/>
          </a:prstGeom>
        </p:spPr>
      </p:pic>
      <p:cxnSp>
        <p:nvCxnSpPr>
          <p:cNvPr id="12" name="Straight Arrow Connector 11"/>
          <p:cNvCxnSpPr/>
          <p:nvPr/>
        </p:nvCxnSpPr>
        <p:spPr>
          <a:xfrm>
            <a:off x="2614706" y="3350632"/>
            <a:ext cx="438865" cy="25966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V="1">
            <a:off x="2282841" y="4049093"/>
            <a:ext cx="770730" cy="34361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flipV="1">
            <a:off x="4997076" y="2823882"/>
            <a:ext cx="1972890" cy="78641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5952123" y="1322746"/>
            <a:ext cx="3162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solidFill>
                  <a:srgbClr val="FF0000"/>
                </a:solidFill>
              </a:rPr>
              <a:t>OurAwsesomeDatingSite.com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38" name="Straight Arrow Connector 37"/>
          <p:cNvCxnSpPr/>
          <p:nvPr/>
        </p:nvCxnSpPr>
        <p:spPr>
          <a:xfrm>
            <a:off x="2282841" y="5872842"/>
            <a:ext cx="3439630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 flipV="1">
            <a:off x="5722471" y="3212353"/>
            <a:ext cx="1247495" cy="266048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>
          <a:xfrm>
            <a:off x="2614706" y="1814818"/>
            <a:ext cx="4439148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3346823" y="1556790"/>
            <a:ext cx="19518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Affiliates, CPC, CPM, CPS,…</a:t>
            </a:r>
            <a:endParaRPr lang="en-US" sz="1200" dirty="0"/>
          </a:p>
        </p:txBody>
      </p:sp>
      <p:sp>
        <p:nvSpPr>
          <p:cNvPr id="52" name="TextBox 51"/>
          <p:cNvSpPr txBox="1"/>
          <p:nvPr/>
        </p:nvSpPr>
        <p:spPr>
          <a:xfrm>
            <a:off x="2614706" y="5595843"/>
            <a:ext cx="274523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News articles, blogs, Twitter, Facebook,…</a:t>
            </a:r>
            <a:endParaRPr lang="en-US" sz="1200" dirty="0"/>
          </a:p>
        </p:txBody>
      </p:sp>
      <p:sp>
        <p:nvSpPr>
          <p:cNvPr id="53" name="TextBox 52"/>
          <p:cNvSpPr txBox="1"/>
          <p:nvPr/>
        </p:nvSpPr>
        <p:spPr>
          <a:xfrm>
            <a:off x="4196172" y="3973594"/>
            <a:ext cx="9054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rgbClr val="3366FF"/>
                </a:solidFill>
              </a:rPr>
              <a:t>(</a:t>
            </a:r>
            <a:r>
              <a:rPr lang="en-US" sz="1200" dirty="0" smtClean="0">
                <a:solidFill>
                  <a:srgbClr val="FF0000"/>
                </a:solidFill>
              </a:rPr>
              <a:t>t</a:t>
            </a:r>
            <a:r>
              <a:rPr lang="en-US" sz="1200" dirty="0" smtClean="0">
                <a:solidFill>
                  <a:schemeClr val="accent4">
                    <a:lumMod val="75000"/>
                  </a:schemeClr>
                </a:solidFill>
              </a:rPr>
              <a:t>o</a:t>
            </a:r>
            <a:r>
              <a:rPr lang="en-US" sz="1200" dirty="0" smtClean="0">
                <a:solidFill>
                  <a:srgbClr val="3366FF"/>
                </a:solidFill>
              </a:rPr>
              <a:t>l</a:t>
            </a:r>
            <a:r>
              <a:rPr lang="en-US" sz="1200" dirty="0" smtClean="0">
                <a:solidFill>
                  <a:srgbClr val="008000"/>
                </a:solidFill>
              </a:rPr>
              <a:t>l</a:t>
            </a:r>
            <a:r>
              <a:rPr lang="en-US" sz="1200" dirty="0" smtClean="0"/>
              <a:t> </a:t>
            </a:r>
            <a:r>
              <a:rPr lang="en-US" sz="1200" dirty="0" smtClean="0">
                <a:solidFill>
                  <a:srgbClr val="FF0000"/>
                </a:solidFill>
              </a:rPr>
              <a:t>b</a:t>
            </a:r>
            <a:r>
              <a:rPr lang="en-US" sz="1200" dirty="0" smtClean="0">
                <a:solidFill>
                  <a:srgbClr val="3366FF"/>
                </a:solidFill>
              </a:rPr>
              <a:t>o</a:t>
            </a:r>
            <a:r>
              <a:rPr lang="en-US" sz="1200" dirty="0" smtClean="0">
                <a:solidFill>
                  <a:schemeClr val="accent4">
                    <a:lumMod val="75000"/>
                  </a:schemeClr>
                </a:solidFill>
              </a:rPr>
              <a:t>o</a:t>
            </a:r>
            <a:r>
              <a:rPr lang="en-US" sz="1200" dirty="0" smtClean="0">
                <a:solidFill>
                  <a:srgbClr val="3366FF"/>
                </a:solidFill>
              </a:rPr>
              <a:t>t</a:t>
            </a:r>
            <a:r>
              <a:rPr lang="en-US" sz="1200" dirty="0" smtClean="0">
                <a:solidFill>
                  <a:srgbClr val="008000"/>
                </a:solidFill>
              </a:rPr>
              <a:t>h</a:t>
            </a:r>
            <a:r>
              <a:rPr lang="en-US" sz="1200" dirty="0" smtClean="0">
                <a:solidFill>
                  <a:srgbClr val="FF0000"/>
                </a:solidFill>
              </a:rPr>
              <a:t>)</a:t>
            </a:r>
            <a:endParaRPr lang="en-US" sz="1200" dirty="0">
              <a:solidFill>
                <a:srgbClr val="FF0000"/>
              </a:solidFill>
            </a:endParaRPr>
          </a:p>
        </p:txBody>
      </p:sp>
      <p:pic>
        <p:nvPicPr>
          <p:cNvPr id="54" name="Picture 53" descr="User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401" y="1303474"/>
            <a:ext cx="865875" cy="815794"/>
          </a:xfrm>
          <a:prstGeom prst="rect">
            <a:avLst/>
          </a:prstGeom>
        </p:spPr>
      </p:pic>
      <p:pic>
        <p:nvPicPr>
          <p:cNvPr id="55" name="Picture 54" descr="User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401" y="2662291"/>
            <a:ext cx="865875" cy="815794"/>
          </a:xfrm>
          <a:prstGeom prst="rect">
            <a:avLst/>
          </a:prstGeom>
        </p:spPr>
      </p:pic>
      <p:pic>
        <p:nvPicPr>
          <p:cNvPr id="56" name="Picture 55" descr="User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401" y="4086886"/>
            <a:ext cx="865875" cy="815794"/>
          </a:xfrm>
          <a:prstGeom prst="rect">
            <a:avLst/>
          </a:prstGeom>
        </p:spPr>
      </p:pic>
      <p:pic>
        <p:nvPicPr>
          <p:cNvPr id="57" name="Picture 56" descr="User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401" y="5345798"/>
            <a:ext cx="865875" cy="815794"/>
          </a:xfrm>
          <a:prstGeom prst="rect">
            <a:avLst/>
          </a:prstGeom>
        </p:spPr>
      </p:pic>
      <p:grpSp>
        <p:nvGrpSpPr>
          <p:cNvPr id="58" name="Group 57"/>
          <p:cNvGrpSpPr/>
          <p:nvPr/>
        </p:nvGrpSpPr>
        <p:grpSpPr>
          <a:xfrm>
            <a:off x="6249294" y="4911925"/>
            <a:ext cx="2377804" cy="1416350"/>
            <a:chOff x="838200" y="1549659"/>
            <a:chExt cx="7376660" cy="4393941"/>
          </a:xfrm>
        </p:grpSpPr>
        <p:pic>
          <p:nvPicPr>
            <p:cNvPr id="59" name="Picture 58" descr="User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50891" y="1615478"/>
              <a:ext cx="865875" cy="815794"/>
            </a:xfrm>
            <a:prstGeom prst="rect">
              <a:avLst/>
            </a:prstGeom>
          </p:spPr>
        </p:pic>
        <p:grpSp>
          <p:nvGrpSpPr>
            <p:cNvPr id="60" name="Group 59"/>
            <p:cNvGrpSpPr/>
            <p:nvPr/>
          </p:nvGrpSpPr>
          <p:grpSpPr>
            <a:xfrm>
              <a:off x="838200" y="1549659"/>
              <a:ext cx="7376660" cy="4393941"/>
              <a:chOff x="838200" y="1549659"/>
              <a:chExt cx="7376660" cy="4393941"/>
            </a:xfrm>
          </p:grpSpPr>
          <p:grpSp>
            <p:nvGrpSpPr>
              <p:cNvPr id="61" name="Group 60"/>
              <p:cNvGrpSpPr/>
              <p:nvPr/>
            </p:nvGrpSpPr>
            <p:grpSpPr>
              <a:xfrm>
                <a:off x="838200" y="1549659"/>
                <a:ext cx="6994870" cy="4328215"/>
                <a:chOff x="457200" y="1244859"/>
                <a:chExt cx="6994870" cy="4328215"/>
              </a:xfrm>
            </p:grpSpPr>
            <p:pic>
              <p:nvPicPr>
                <p:cNvPr id="63" name="Picture 62" descr="edit(17114).png"/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590049" y="1244859"/>
                  <a:ext cx="862021" cy="1328949"/>
                </a:xfrm>
                <a:prstGeom prst="rect">
                  <a:avLst/>
                </a:prstGeom>
              </p:spPr>
            </p:pic>
            <p:cxnSp>
              <p:nvCxnSpPr>
                <p:cNvPr id="64" name="Straight Arrow Connector 63"/>
                <p:cNvCxnSpPr/>
                <p:nvPr/>
              </p:nvCxnSpPr>
              <p:spPr>
                <a:xfrm>
                  <a:off x="1936223" y="1718575"/>
                  <a:ext cx="4336326" cy="0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Straight Arrow Connector 64"/>
                <p:cNvCxnSpPr/>
                <p:nvPr/>
              </p:nvCxnSpPr>
              <p:spPr>
                <a:xfrm>
                  <a:off x="7021060" y="2624608"/>
                  <a:ext cx="0" cy="1426692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pic>
              <p:nvPicPr>
                <p:cNvPr id="66" name="Picture 65" descr="1206559374658084350Muga_Golden_Credit_Card.svg.hi.png"/>
                <p:cNvPicPr>
                  <a:picLocks noChangeAspect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57200" y="4180527"/>
                  <a:ext cx="2192987" cy="1392547"/>
                </a:xfrm>
                <a:prstGeom prst="rect">
                  <a:avLst/>
                </a:prstGeom>
              </p:spPr>
            </p:pic>
            <p:cxnSp>
              <p:nvCxnSpPr>
                <p:cNvPr id="67" name="Straight Arrow Connector 66"/>
                <p:cNvCxnSpPr/>
                <p:nvPr/>
              </p:nvCxnSpPr>
              <p:spPr>
                <a:xfrm flipH="1">
                  <a:off x="2806700" y="4826000"/>
                  <a:ext cx="3465849" cy="0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pic>
            <p:nvPicPr>
              <p:cNvPr id="62" name="Picture 61" descr="clients.png"/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589260" y="4318000"/>
                <a:ext cx="1625600" cy="1625600"/>
              </a:xfrm>
              <a:prstGeom prst="rect">
                <a:avLst/>
              </a:prstGeom>
            </p:spPr>
          </p:pic>
        </p:grpSp>
      </p:grpSp>
      <p:sp>
        <p:nvSpPr>
          <p:cNvPr id="68" name="Rectangle 67"/>
          <p:cNvSpPr/>
          <p:nvPr/>
        </p:nvSpPr>
        <p:spPr>
          <a:xfrm>
            <a:off x="6271861" y="4876535"/>
            <a:ext cx="2232169" cy="480141"/>
          </a:xfrm>
          <a:prstGeom prst="rect">
            <a:avLst/>
          </a:prstGeom>
          <a:solidFill>
            <a:schemeClr val="accent4">
              <a:alpha val="21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612648" y="6356350"/>
            <a:ext cx="1981200" cy="365760"/>
          </a:xfrm>
        </p:spPr>
        <p:txBody>
          <a:bodyPr/>
          <a:lstStyle/>
          <a:p>
            <a:fld id="{7B8999D8-C44B-8745-A45E-F851E0BE5C7C}" type="slidenum">
              <a:rPr lang="en-US" smtClean="0"/>
              <a:pPr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01678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Generating Revenue From Site Traffic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At a Glance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59515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Flows through the </a:t>
            </a:r>
            <a:r>
              <a:rPr lang="en-US" dirty="0" smtClean="0"/>
              <a:t>system</a:t>
            </a:r>
            <a:br>
              <a:rPr lang="en-US" dirty="0" smtClean="0"/>
            </a:br>
            <a:r>
              <a:rPr lang="en-US" sz="2700" dirty="0" smtClean="0">
                <a:solidFill>
                  <a:schemeClr val="accent2">
                    <a:lumMod val="75000"/>
                  </a:schemeClr>
                </a:solidFill>
              </a:rPr>
              <a:t>Our funnel</a:t>
            </a:r>
            <a:endParaRPr lang="en-US" sz="2700" dirty="0">
              <a:solidFill>
                <a:schemeClr val="accent2">
                  <a:lumMod val="75000"/>
                </a:schemeClr>
              </a:solidFill>
            </a:endParaRPr>
          </a:p>
        </p:txBody>
      </p:sp>
      <p:grpSp>
        <p:nvGrpSpPr>
          <p:cNvPr id="47" name="Group 46"/>
          <p:cNvGrpSpPr/>
          <p:nvPr/>
        </p:nvGrpSpPr>
        <p:grpSpPr>
          <a:xfrm>
            <a:off x="-816417" y="1377991"/>
            <a:ext cx="7772602" cy="4180127"/>
            <a:chOff x="-816417" y="1377991"/>
            <a:chExt cx="9503217" cy="4959350"/>
          </a:xfrm>
        </p:grpSpPr>
        <p:graphicFrame>
          <p:nvGraphicFramePr>
            <p:cNvPr id="4" name="Diagram 3"/>
            <p:cNvGraphicFramePr/>
            <p:nvPr>
              <p:extLst>
                <p:ext uri="{D42A27DB-BD31-4B8C-83A1-F6EECF244321}">
                  <p14:modId xmlns:p14="http://schemas.microsoft.com/office/powerpoint/2010/main" val="1117730080"/>
                </p:ext>
              </p:extLst>
            </p:nvPr>
          </p:nvGraphicFramePr>
          <p:xfrm>
            <a:off x="-816417" y="1377991"/>
            <a:ext cx="9503217" cy="495935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pic>
          <p:nvPicPr>
            <p:cNvPr id="28" name="Picture 27" descr="User.png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2272" y="3054342"/>
              <a:ext cx="1035527" cy="1035527"/>
            </a:xfrm>
            <a:prstGeom prst="rect">
              <a:avLst/>
            </a:prstGeom>
          </p:spPr>
        </p:pic>
        <p:sp>
          <p:nvSpPr>
            <p:cNvPr id="5" name="TextBox 4"/>
            <p:cNvSpPr txBox="1"/>
            <p:nvPr/>
          </p:nvSpPr>
          <p:spPr>
            <a:xfrm>
              <a:off x="752272" y="4102697"/>
              <a:ext cx="103552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Visitor</a:t>
              </a:r>
              <a:endParaRPr lang="en-US" dirty="0"/>
            </a:p>
          </p:txBody>
        </p:sp>
        <p:sp>
          <p:nvSpPr>
            <p:cNvPr id="9" name="Curved Down Arrow 8"/>
            <p:cNvSpPr/>
            <p:nvPr/>
          </p:nvSpPr>
          <p:spPr>
            <a:xfrm>
              <a:off x="1116139" y="1473651"/>
              <a:ext cx="3117491" cy="1413923"/>
            </a:xfrm>
            <a:prstGeom prst="curvedDown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>
              <a:off x="1885890" y="2964543"/>
              <a:ext cx="6800910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>
              <a:off x="1885890" y="3554935"/>
              <a:ext cx="6800910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>
              <a:off x="1885890" y="4145327"/>
              <a:ext cx="6800910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>
              <a:off x="1885890" y="4735718"/>
              <a:ext cx="6800910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TextBox 33"/>
            <p:cNvSpPr txBox="1"/>
            <p:nvPr/>
          </p:nvSpPr>
          <p:spPr>
            <a:xfrm>
              <a:off x="6170837" y="2608039"/>
              <a:ext cx="251596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dirty="0" smtClean="0"/>
                <a:t>Visitor</a:t>
              </a:r>
              <a:endParaRPr lang="en-US" dirty="0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6170837" y="3117990"/>
              <a:ext cx="251596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dirty="0" smtClean="0"/>
                <a:t>Signup</a:t>
              </a:r>
              <a:endParaRPr lang="en-US" dirty="0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6170837" y="3760007"/>
              <a:ext cx="251596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dirty="0" smtClean="0"/>
                <a:t>Purchase Page</a:t>
              </a:r>
              <a:endParaRPr lang="en-US" dirty="0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6170837" y="4287363"/>
              <a:ext cx="251596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dirty="0" smtClean="0"/>
                <a:t>Submit Credit Card</a:t>
              </a:r>
              <a:endParaRPr lang="en-US" dirty="0"/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6068204" y="4943631"/>
              <a:ext cx="251596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dirty="0" smtClean="0"/>
                <a:t>Billing</a:t>
              </a:r>
              <a:endParaRPr lang="en-US" dirty="0"/>
            </a:p>
          </p:txBody>
        </p:sp>
        <p:sp>
          <p:nvSpPr>
            <p:cNvPr id="40" name="Down Arrow 39"/>
            <p:cNvSpPr/>
            <p:nvPr/>
          </p:nvSpPr>
          <p:spPr>
            <a:xfrm>
              <a:off x="3669147" y="3015858"/>
              <a:ext cx="564483" cy="470111"/>
            </a:xfrm>
            <a:prstGeom prst="down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Down Arrow 44"/>
            <p:cNvSpPr/>
            <p:nvPr/>
          </p:nvSpPr>
          <p:spPr>
            <a:xfrm>
              <a:off x="3669147" y="3619758"/>
              <a:ext cx="564483" cy="470111"/>
            </a:xfrm>
            <a:prstGeom prst="down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Down Arrow 45"/>
            <p:cNvSpPr/>
            <p:nvPr/>
          </p:nvSpPr>
          <p:spPr>
            <a:xfrm>
              <a:off x="3669147" y="4236973"/>
              <a:ext cx="564483" cy="470111"/>
            </a:xfrm>
            <a:prstGeom prst="down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249294" y="4911925"/>
            <a:ext cx="2377804" cy="1416350"/>
            <a:chOff x="838200" y="1549659"/>
            <a:chExt cx="7376660" cy="4393941"/>
          </a:xfrm>
        </p:grpSpPr>
        <p:pic>
          <p:nvPicPr>
            <p:cNvPr id="42" name="Picture 41" descr="User.png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50891" y="1615478"/>
              <a:ext cx="865875" cy="815794"/>
            </a:xfrm>
            <a:prstGeom prst="rect">
              <a:avLst/>
            </a:prstGeom>
          </p:spPr>
        </p:pic>
        <p:grpSp>
          <p:nvGrpSpPr>
            <p:cNvPr id="43" name="Group 42"/>
            <p:cNvGrpSpPr/>
            <p:nvPr/>
          </p:nvGrpSpPr>
          <p:grpSpPr>
            <a:xfrm>
              <a:off x="838200" y="1549659"/>
              <a:ext cx="7376660" cy="4393941"/>
              <a:chOff x="838200" y="1549659"/>
              <a:chExt cx="7376660" cy="4393941"/>
            </a:xfrm>
          </p:grpSpPr>
          <p:grpSp>
            <p:nvGrpSpPr>
              <p:cNvPr id="44" name="Group 43"/>
              <p:cNvGrpSpPr/>
              <p:nvPr/>
            </p:nvGrpSpPr>
            <p:grpSpPr>
              <a:xfrm>
                <a:off x="838200" y="1549659"/>
                <a:ext cx="6994870" cy="4328215"/>
                <a:chOff x="457200" y="1244859"/>
                <a:chExt cx="6994870" cy="4328215"/>
              </a:xfrm>
            </p:grpSpPr>
            <p:pic>
              <p:nvPicPr>
                <p:cNvPr id="49" name="Picture 48" descr="edit(17114).png"/>
                <p:cNvPicPr>
                  <a:picLocks noChangeAspect="1"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590049" y="1244859"/>
                  <a:ext cx="862021" cy="1328949"/>
                </a:xfrm>
                <a:prstGeom prst="rect">
                  <a:avLst/>
                </a:prstGeom>
              </p:spPr>
            </p:pic>
            <p:cxnSp>
              <p:nvCxnSpPr>
                <p:cNvPr id="50" name="Straight Arrow Connector 49"/>
                <p:cNvCxnSpPr/>
                <p:nvPr/>
              </p:nvCxnSpPr>
              <p:spPr>
                <a:xfrm>
                  <a:off x="1936223" y="1718575"/>
                  <a:ext cx="4336326" cy="0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Straight Arrow Connector 50"/>
                <p:cNvCxnSpPr/>
                <p:nvPr/>
              </p:nvCxnSpPr>
              <p:spPr>
                <a:xfrm>
                  <a:off x="7021060" y="2624608"/>
                  <a:ext cx="0" cy="1426692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pic>
              <p:nvPicPr>
                <p:cNvPr id="52" name="Picture 51" descr="1206559374658084350Muga_Golden_Credit_Card.svg.hi.png"/>
                <p:cNvPicPr>
                  <a:picLocks noChangeAspect="1"/>
                </p:cNvPicPr>
                <p:nvPr/>
              </p:nvPicPr>
              <p:blipFill>
                <a:blip r:embed="rId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57200" y="4180527"/>
                  <a:ext cx="2192987" cy="1392547"/>
                </a:xfrm>
                <a:prstGeom prst="rect">
                  <a:avLst/>
                </a:prstGeom>
              </p:spPr>
            </p:pic>
            <p:cxnSp>
              <p:nvCxnSpPr>
                <p:cNvPr id="53" name="Straight Arrow Connector 52"/>
                <p:cNvCxnSpPr/>
                <p:nvPr/>
              </p:nvCxnSpPr>
              <p:spPr>
                <a:xfrm flipH="1">
                  <a:off x="2806700" y="4826000"/>
                  <a:ext cx="3465849" cy="0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pic>
            <p:nvPicPr>
              <p:cNvPr id="48" name="Picture 47" descr="clients.png"/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589260" y="4318000"/>
                <a:ext cx="1625600" cy="1625600"/>
              </a:xfrm>
              <a:prstGeom prst="rect">
                <a:avLst/>
              </a:prstGeom>
            </p:spPr>
          </p:pic>
        </p:grpSp>
      </p:grpSp>
      <p:sp>
        <p:nvSpPr>
          <p:cNvPr id="54" name="Rectangle 53"/>
          <p:cNvSpPr/>
          <p:nvPr/>
        </p:nvSpPr>
        <p:spPr>
          <a:xfrm>
            <a:off x="8103100" y="4876535"/>
            <a:ext cx="523998" cy="1451740"/>
          </a:xfrm>
          <a:prstGeom prst="rect">
            <a:avLst/>
          </a:prstGeom>
          <a:solidFill>
            <a:schemeClr val="accent4">
              <a:alpha val="21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612648" y="6356350"/>
            <a:ext cx="1981200" cy="365760"/>
          </a:xfrm>
        </p:spPr>
        <p:txBody>
          <a:bodyPr/>
          <a:lstStyle/>
          <a:p>
            <a:fld id="{7B8999D8-C44B-8745-A45E-F851E0BE5C7C}" type="slidenum">
              <a:rPr lang="en-US" smtClean="0"/>
              <a:pPr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73133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Visitor to Signup</a:t>
            </a:r>
            <a:br>
              <a:rPr lang="en-US" dirty="0" smtClean="0"/>
            </a:br>
            <a:r>
              <a:rPr lang="en-US" sz="2700" dirty="0" smtClean="0">
                <a:solidFill>
                  <a:schemeClr val="accent2">
                    <a:lumMod val="75000"/>
                  </a:schemeClr>
                </a:solidFill>
              </a:rPr>
              <a:t>Moving a user from visitor to signup</a:t>
            </a:r>
            <a:endParaRPr lang="en-US" sz="27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5" name="Content Placeholder 3"/>
          <p:cNvSpPr>
            <a:spLocks noGrp="1"/>
          </p:cNvSpPr>
          <p:nvPr>
            <p:ph sz="quarter" idx="1"/>
          </p:nvPr>
        </p:nvSpPr>
        <p:spPr>
          <a:xfrm>
            <a:off x="609649" y="1155827"/>
            <a:ext cx="8229600" cy="5200523"/>
          </a:xfrm>
        </p:spPr>
        <p:txBody>
          <a:bodyPr>
            <a:normAutofit/>
          </a:bodyPr>
          <a:lstStyle/>
          <a:p>
            <a:r>
              <a:rPr lang="en-US" sz="2800" dirty="0"/>
              <a:t>The key to successfully moving a visitor to a signup is providing a simple and engaging landing page that </a:t>
            </a:r>
            <a:r>
              <a:rPr lang="en-US" sz="2800" dirty="0" smtClean="0"/>
              <a:t>speaks </a:t>
            </a:r>
            <a:r>
              <a:rPr lang="en-US" sz="2800" dirty="0"/>
              <a:t>to the needs of the </a:t>
            </a:r>
            <a:r>
              <a:rPr lang="en-US" sz="2800" dirty="0" smtClean="0"/>
              <a:t>user</a:t>
            </a:r>
          </a:p>
          <a:p>
            <a:r>
              <a:rPr lang="en-US" sz="2800" dirty="0" smtClean="0"/>
              <a:t>The quality of traffic also plays a role in moving a user to signup</a:t>
            </a:r>
          </a:p>
          <a:p>
            <a:pPr lvl="1"/>
            <a:r>
              <a:rPr lang="en-US" sz="2400" dirty="0" smtClean="0">
                <a:solidFill>
                  <a:schemeClr val="accent2">
                    <a:lumMod val="75000"/>
                  </a:schemeClr>
                </a:solidFill>
              </a:rPr>
              <a:t>Examples: Organic vs. Paid Search vs. Affiliate</a:t>
            </a:r>
            <a:endParaRPr lang="en-US" sz="2400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sz="2800" dirty="0" smtClean="0"/>
              <a:t>Key Metric(s)</a:t>
            </a:r>
          </a:p>
          <a:p>
            <a:pPr lvl="1"/>
            <a:r>
              <a:rPr lang="en-US" sz="2400" dirty="0">
                <a:solidFill>
                  <a:schemeClr val="accent2">
                    <a:lumMod val="75000"/>
                  </a:schemeClr>
                </a:solidFill>
              </a:rPr>
              <a:t>Hit (visit) to Sign-up </a:t>
            </a:r>
            <a:r>
              <a:rPr lang="en-US" sz="2400" dirty="0" smtClean="0">
                <a:solidFill>
                  <a:schemeClr val="accent2">
                    <a:lumMod val="75000"/>
                  </a:schemeClr>
                </a:solidFill>
              </a:rPr>
              <a:t>ratio</a:t>
            </a:r>
            <a:endParaRPr lang="en-US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4190381" y="3873500"/>
            <a:ext cx="4496419" cy="2463841"/>
            <a:chOff x="-816417" y="1377991"/>
            <a:chExt cx="9503217" cy="4959350"/>
          </a:xfrm>
        </p:grpSpPr>
        <p:graphicFrame>
          <p:nvGraphicFramePr>
            <p:cNvPr id="23" name="Diagram 22"/>
            <p:cNvGraphicFramePr/>
            <p:nvPr>
              <p:extLst>
                <p:ext uri="{D42A27DB-BD31-4B8C-83A1-F6EECF244321}">
                  <p14:modId xmlns:p14="http://schemas.microsoft.com/office/powerpoint/2010/main" val="2042824820"/>
                </p:ext>
              </p:extLst>
            </p:nvPr>
          </p:nvGraphicFramePr>
          <p:xfrm>
            <a:off x="-816417" y="1377991"/>
            <a:ext cx="9503217" cy="495935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pic>
          <p:nvPicPr>
            <p:cNvPr id="24" name="Picture 23" descr="User.png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2272" y="3054342"/>
              <a:ext cx="1035527" cy="1035527"/>
            </a:xfrm>
            <a:prstGeom prst="rect">
              <a:avLst/>
            </a:prstGeom>
          </p:spPr>
        </p:pic>
        <p:sp>
          <p:nvSpPr>
            <p:cNvPr id="26" name="TextBox 25"/>
            <p:cNvSpPr txBox="1"/>
            <p:nvPr/>
          </p:nvSpPr>
          <p:spPr>
            <a:xfrm>
              <a:off x="752272" y="4102697"/>
              <a:ext cx="1035527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dirty="0" smtClean="0"/>
                <a:t>Visitor</a:t>
              </a:r>
              <a:endParaRPr lang="en-US" sz="900" dirty="0"/>
            </a:p>
          </p:txBody>
        </p:sp>
        <p:sp>
          <p:nvSpPr>
            <p:cNvPr id="27" name="Curved Down Arrow 26"/>
            <p:cNvSpPr/>
            <p:nvPr/>
          </p:nvSpPr>
          <p:spPr>
            <a:xfrm>
              <a:off x="1116139" y="1473651"/>
              <a:ext cx="3117491" cy="1413924"/>
            </a:xfrm>
            <a:prstGeom prst="curvedDown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28" name="Straight Connector 27"/>
            <p:cNvCxnSpPr/>
            <p:nvPr/>
          </p:nvCxnSpPr>
          <p:spPr>
            <a:xfrm>
              <a:off x="1885890" y="2964543"/>
              <a:ext cx="6800910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1885890" y="3554935"/>
              <a:ext cx="6800910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>
              <a:off x="1885890" y="4145327"/>
              <a:ext cx="6800910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>
              <a:off x="1885890" y="4735718"/>
              <a:ext cx="6800910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TextBox 31"/>
            <p:cNvSpPr txBox="1"/>
            <p:nvPr/>
          </p:nvSpPr>
          <p:spPr>
            <a:xfrm>
              <a:off x="6170837" y="2608039"/>
              <a:ext cx="251596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900" dirty="0" smtClean="0"/>
                <a:t>Visitor</a:t>
              </a:r>
              <a:endParaRPr lang="en-US" sz="900" dirty="0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6170837" y="3117990"/>
              <a:ext cx="251596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900" dirty="0" smtClean="0"/>
                <a:t>Signup</a:t>
              </a:r>
              <a:endParaRPr lang="en-US" sz="900" dirty="0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6170837" y="3760007"/>
              <a:ext cx="251596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900" dirty="0" smtClean="0"/>
                <a:t>Purchase Page</a:t>
              </a:r>
              <a:endParaRPr lang="en-US" sz="900" dirty="0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6170837" y="4287363"/>
              <a:ext cx="251596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900" dirty="0" smtClean="0"/>
                <a:t>Submit Credit Card</a:t>
              </a:r>
              <a:endParaRPr lang="en-US" sz="900" dirty="0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6068204" y="4943631"/>
              <a:ext cx="251596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900" dirty="0" smtClean="0"/>
                <a:t>Billing</a:t>
              </a:r>
              <a:endParaRPr lang="en-US" sz="900" dirty="0"/>
            </a:p>
          </p:txBody>
        </p:sp>
        <p:sp>
          <p:nvSpPr>
            <p:cNvPr id="37" name="Down Arrow 36"/>
            <p:cNvSpPr/>
            <p:nvPr/>
          </p:nvSpPr>
          <p:spPr>
            <a:xfrm>
              <a:off x="3669147" y="3015858"/>
              <a:ext cx="564483" cy="470111"/>
            </a:xfrm>
            <a:prstGeom prst="downArrow">
              <a:avLst/>
            </a:prstGeom>
            <a:solidFill>
              <a:schemeClr val="accent4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Down Arrow 37"/>
            <p:cNvSpPr/>
            <p:nvPr/>
          </p:nvSpPr>
          <p:spPr>
            <a:xfrm>
              <a:off x="3669147" y="3619758"/>
              <a:ext cx="564483" cy="470111"/>
            </a:xfrm>
            <a:prstGeom prst="down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Down Arrow 38"/>
            <p:cNvSpPr/>
            <p:nvPr/>
          </p:nvSpPr>
          <p:spPr>
            <a:xfrm>
              <a:off x="3669147" y="4236973"/>
              <a:ext cx="564483" cy="470111"/>
            </a:xfrm>
            <a:prstGeom prst="down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0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612648" y="6356350"/>
            <a:ext cx="1981200" cy="365760"/>
          </a:xfrm>
        </p:spPr>
        <p:txBody>
          <a:bodyPr/>
          <a:lstStyle/>
          <a:p>
            <a:fld id="{7B8999D8-C44B-8745-A45E-F851E0BE5C7C}" type="slidenum">
              <a:rPr lang="en-US" smtClean="0"/>
              <a:pPr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3519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Visitor to Signup</a:t>
            </a:r>
            <a:br>
              <a:rPr lang="en-US" dirty="0" smtClean="0"/>
            </a:br>
            <a:r>
              <a:rPr lang="en-US" sz="2700" dirty="0" smtClean="0">
                <a:solidFill>
                  <a:schemeClr val="accent2">
                    <a:lumMod val="75000"/>
                  </a:schemeClr>
                </a:solidFill>
              </a:rPr>
              <a:t>Improvement example – </a:t>
            </a:r>
            <a:r>
              <a:rPr lang="en-US" sz="2700" dirty="0">
                <a:solidFill>
                  <a:schemeClr val="accent2">
                    <a:lumMod val="75000"/>
                  </a:schemeClr>
                </a:solidFill>
              </a:rPr>
              <a:t>l</a:t>
            </a:r>
            <a:r>
              <a:rPr lang="en-US" sz="2700" dirty="0" smtClean="0">
                <a:solidFill>
                  <a:schemeClr val="accent2">
                    <a:lumMod val="75000"/>
                  </a:schemeClr>
                </a:solidFill>
              </a:rPr>
              <a:t>anding </a:t>
            </a:r>
            <a:r>
              <a:rPr lang="en-US" sz="2700" dirty="0">
                <a:solidFill>
                  <a:schemeClr val="accent2">
                    <a:lumMod val="75000"/>
                  </a:schemeClr>
                </a:solidFill>
              </a:rPr>
              <a:t>p</a:t>
            </a:r>
            <a:r>
              <a:rPr lang="en-US" sz="2700" dirty="0" smtClean="0">
                <a:solidFill>
                  <a:schemeClr val="accent2">
                    <a:lumMod val="75000"/>
                  </a:schemeClr>
                </a:solidFill>
              </a:rPr>
              <a:t>age</a:t>
            </a:r>
            <a:endParaRPr lang="en-US" sz="27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78" name="Picture 77"/>
          <p:cNvPicPr>
            <a:picLocks noChangeAspect="1"/>
          </p:cNvPicPr>
          <p:nvPr/>
        </p:nvPicPr>
        <p:blipFill rotWithShape="1">
          <a:blip r:embed="rId2"/>
          <a:srcRect l="2115" t="2904" r="3908" b="22108"/>
          <a:stretch/>
        </p:blipFill>
        <p:spPr>
          <a:xfrm>
            <a:off x="136470" y="2731176"/>
            <a:ext cx="4212623" cy="2560642"/>
          </a:xfrm>
          <a:prstGeom prst="rect">
            <a:avLst/>
          </a:prstGeom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136470" y="5291818"/>
            <a:ext cx="41887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Old Landing page (2009-2010)</a:t>
            </a:r>
            <a:endParaRPr lang="en-US" dirty="0"/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3"/>
          <a:srcRect l="1490" t="3188" r="1556" b="4204"/>
          <a:stretch/>
        </p:blipFill>
        <p:spPr>
          <a:xfrm>
            <a:off x="4669823" y="1232795"/>
            <a:ext cx="4016977" cy="2582592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4669823" y="3809159"/>
            <a:ext cx="41887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New Landing page (2009-2010)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81122" y="5810809"/>
            <a:ext cx="82056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2">
                    <a:lumMod val="75000"/>
                  </a:schemeClr>
                </a:solidFill>
              </a:rPr>
              <a:t>The change in landing page design increased sign-up conversion</a:t>
            </a:r>
            <a:endParaRPr lang="en-US" sz="20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9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612648" y="6356350"/>
            <a:ext cx="1981200" cy="365760"/>
          </a:xfrm>
        </p:spPr>
        <p:txBody>
          <a:bodyPr/>
          <a:lstStyle/>
          <a:p>
            <a:fld id="{7B8999D8-C44B-8745-A45E-F851E0BE5C7C}" type="slidenum">
              <a:rPr lang="en-US" smtClean="0"/>
              <a:pPr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67220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Avid Life Media</a:t>
            </a:r>
            <a:br>
              <a:rPr lang="en-US" dirty="0" smtClean="0"/>
            </a:b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Key Faces/Names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114800" y="6364361"/>
            <a:ext cx="4572000" cy="2616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en-US" sz="1100" dirty="0" smtClean="0"/>
              <a:t>Confidential – Not for External Distribution</a:t>
            </a:r>
            <a:endParaRPr lang="en-US" sz="1100" dirty="0"/>
          </a:p>
        </p:txBody>
      </p:sp>
      <p:pic>
        <p:nvPicPr>
          <p:cNvPr id="11" name="Picture 10" descr="Vice President of Product Marketing photo bio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13111" y="1524000"/>
            <a:ext cx="1720027" cy="1663448"/>
          </a:xfrm>
          <a:prstGeom prst="rect">
            <a:avLst/>
          </a:prstGeom>
        </p:spPr>
      </p:pic>
      <p:pic>
        <p:nvPicPr>
          <p:cNvPr id="31" name="Picture 30" descr="chief Technology Officer CTO biography IT canada.jpe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644" y="4119407"/>
            <a:ext cx="1720027" cy="1663448"/>
          </a:xfrm>
          <a:prstGeom prst="rect">
            <a:avLst/>
          </a:prstGeom>
        </p:spPr>
      </p:pic>
      <p:sp>
        <p:nvSpPr>
          <p:cNvPr id="41" name="TextBox 40"/>
          <p:cNvSpPr txBox="1"/>
          <p:nvPr/>
        </p:nvSpPr>
        <p:spPr>
          <a:xfrm>
            <a:off x="2339671" y="4255731"/>
            <a:ext cx="225366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Trevor Sykes</a:t>
            </a:r>
          </a:p>
          <a:p>
            <a:r>
              <a:rPr lang="en-US" sz="1600" dirty="0" smtClean="0">
                <a:solidFill>
                  <a:srgbClr val="727CA3"/>
                </a:solidFill>
              </a:rPr>
              <a:t>Chief Technology Officer</a:t>
            </a:r>
          </a:p>
          <a:p>
            <a:endParaRPr lang="en-US" sz="1600" dirty="0" smtClean="0">
              <a:solidFill>
                <a:srgbClr val="727CA3"/>
              </a:solidFill>
            </a:endParaRPr>
          </a:p>
          <a:p>
            <a:endParaRPr lang="en-US" sz="1600" dirty="0">
              <a:solidFill>
                <a:srgbClr val="727CA3"/>
              </a:solidFill>
            </a:endParaRPr>
          </a:p>
          <a:p>
            <a:r>
              <a:rPr lang="en-US" sz="1400" dirty="0" smtClean="0">
                <a:solidFill>
                  <a:srgbClr val="B88472"/>
                </a:solidFill>
              </a:rPr>
              <a:t>Past: </a:t>
            </a:r>
            <a:r>
              <a:rPr lang="en-US" sz="1400" dirty="0" err="1" smtClean="0">
                <a:solidFill>
                  <a:srgbClr val="B88472"/>
                </a:solidFill>
              </a:rPr>
              <a:t>JumpTV</a:t>
            </a:r>
            <a:endParaRPr lang="en-US" sz="1600" dirty="0" smtClean="0">
              <a:solidFill>
                <a:srgbClr val="B88472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612648" y="6356350"/>
            <a:ext cx="1981200" cy="365760"/>
          </a:xfrm>
        </p:spPr>
        <p:txBody>
          <a:bodyPr/>
          <a:lstStyle/>
          <a:p>
            <a:fld id="{7B8999D8-C44B-8745-A45E-F851E0BE5C7C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6433138" y="1657754"/>
            <a:ext cx="225366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Rizwan Jiwan</a:t>
            </a:r>
          </a:p>
          <a:p>
            <a:r>
              <a:rPr lang="en-US" sz="1600" dirty="0" smtClean="0">
                <a:solidFill>
                  <a:srgbClr val="727CA3"/>
                </a:solidFill>
              </a:rPr>
              <a:t>Chief Operating Officer</a:t>
            </a:r>
          </a:p>
          <a:p>
            <a:endParaRPr lang="en-US" sz="1600" dirty="0">
              <a:solidFill>
                <a:srgbClr val="727CA3"/>
              </a:solidFill>
            </a:endParaRPr>
          </a:p>
          <a:p>
            <a:r>
              <a:rPr lang="en-US" sz="1400" dirty="0" smtClean="0">
                <a:solidFill>
                  <a:srgbClr val="B88472"/>
                </a:solidFill>
              </a:rPr>
              <a:t>Past</a:t>
            </a:r>
            <a:r>
              <a:rPr lang="en-US" sz="1400" dirty="0">
                <a:solidFill>
                  <a:srgbClr val="B88472"/>
                </a:solidFill>
              </a:rPr>
              <a:t>: </a:t>
            </a:r>
            <a:r>
              <a:rPr lang="en-US" sz="1400" dirty="0" smtClean="0">
                <a:solidFill>
                  <a:srgbClr val="B88472"/>
                </a:solidFill>
              </a:rPr>
              <a:t>RIM (BlackBerry), </a:t>
            </a:r>
            <a:r>
              <a:rPr lang="en-US" sz="1400" dirty="0" err="1" smtClean="0">
                <a:solidFill>
                  <a:srgbClr val="B88472"/>
                </a:solidFill>
              </a:rPr>
              <a:t>OpenText</a:t>
            </a:r>
            <a:endParaRPr lang="en-US" sz="1400" dirty="0">
              <a:solidFill>
                <a:srgbClr val="B88472"/>
              </a:solidFill>
            </a:endParaRPr>
          </a:p>
        </p:txBody>
      </p:sp>
      <p:pic>
        <p:nvPicPr>
          <p:cNvPr id="26" name="Picture 25" descr="about-img-noel-large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644" y="1543902"/>
            <a:ext cx="1809530" cy="1750005"/>
          </a:xfrm>
          <a:prstGeom prst="rect">
            <a:avLst/>
          </a:prstGeom>
        </p:spPr>
      </p:pic>
      <p:sp>
        <p:nvSpPr>
          <p:cNvPr id="45" name="TextBox 44"/>
          <p:cNvSpPr txBox="1"/>
          <p:nvPr/>
        </p:nvSpPr>
        <p:spPr>
          <a:xfrm>
            <a:off x="2284650" y="1657754"/>
            <a:ext cx="2428461" cy="14311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Noel </a:t>
            </a:r>
            <a:r>
              <a:rPr lang="en-US" sz="2400" dirty="0" err="1" smtClean="0"/>
              <a:t>Biderman</a:t>
            </a:r>
            <a:endParaRPr lang="en-US" sz="2400" dirty="0" smtClean="0"/>
          </a:p>
          <a:p>
            <a:r>
              <a:rPr lang="en-US" dirty="0" smtClean="0">
                <a:solidFill>
                  <a:srgbClr val="727CA3"/>
                </a:solidFill>
              </a:rPr>
              <a:t>Chief Executive Officer</a:t>
            </a:r>
          </a:p>
          <a:p>
            <a:endParaRPr lang="en-US" dirty="0">
              <a:solidFill>
                <a:srgbClr val="727CA3"/>
              </a:solidFill>
            </a:endParaRPr>
          </a:p>
          <a:p>
            <a:endParaRPr lang="en-US" sz="1100" dirty="0" smtClean="0">
              <a:solidFill>
                <a:srgbClr val="727CA3"/>
              </a:solidFill>
            </a:endParaRPr>
          </a:p>
          <a:p>
            <a:r>
              <a:rPr lang="en-US" sz="1400" dirty="0" smtClean="0">
                <a:solidFill>
                  <a:srgbClr val="B88472"/>
                </a:solidFill>
              </a:rPr>
              <a:t>Past: Jump TV, </a:t>
            </a:r>
            <a:r>
              <a:rPr lang="en-US" sz="1400" dirty="0" err="1" smtClean="0">
                <a:solidFill>
                  <a:srgbClr val="B88472"/>
                </a:solidFill>
              </a:rPr>
              <a:t>Move.com</a:t>
            </a:r>
            <a:endParaRPr lang="en-US" sz="1600" dirty="0" smtClean="0">
              <a:solidFill>
                <a:srgbClr val="B8847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49843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Getting to the Purchase Page</a:t>
            </a:r>
            <a:br>
              <a:rPr lang="en-US" dirty="0" smtClean="0"/>
            </a:br>
            <a:r>
              <a:rPr lang="en-US" sz="2700" dirty="0" smtClean="0">
                <a:solidFill>
                  <a:schemeClr val="accent2">
                    <a:lumMod val="75000"/>
                  </a:schemeClr>
                </a:solidFill>
              </a:rPr>
              <a:t>Moving a user to the purchase page</a:t>
            </a:r>
            <a:endParaRPr lang="en-US" sz="27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5" name="Content Placeholder 3"/>
          <p:cNvSpPr>
            <a:spLocks noGrp="1"/>
          </p:cNvSpPr>
          <p:nvPr>
            <p:ph sz="quarter" idx="1"/>
          </p:nvPr>
        </p:nvSpPr>
        <p:spPr>
          <a:xfrm>
            <a:off x="609649" y="1155827"/>
            <a:ext cx="8229600" cy="5200523"/>
          </a:xfrm>
        </p:spPr>
        <p:txBody>
          <a:bodyPr>
            <a:normAutofit/>
          </a:bodyPr>
          <a:lstStyle/>
          <a:p>
            <a:r>
              <a:rPr lang="en-US" sz="2400" dirty="0" smtClean="0"/>
              <a:t>Once </a:t>
            </a:r>
            <a:r>
              <a:rPr lang="en-US" sz="2400" dirty="0"/>
              <a:t>a</a:t>
            </a:r>
            <a:r>
              <a:rPr lang="en-US" sz="2400" dirty="0" smtClean="0"/>
              <a:t> user is signed up they get a “flavor” for our product. </a:t>
            </a:r>
          </a:p>
          <a:p>
            <a:r>
              <a:rPr lang="en-US" dirty="0" smtClean="0"/>
              <a:t>Building an engaging experience is the key to ensuring the user considers purchasing.</a:t>
            </a:r>
          </a:p>
          <a:p>
            <a:r>
              <a:rPr lang="en-US" dirty="0" smtClean="0"/>
              <a:t>To achieve this we focus on a visit the purchase page</a:t>
            </a:r>
            <a:endParaRPr lang="en-US" dirty="0"/>
          </a:p>
          <a:p>
            <a:r>
              <a:rPr lang="en-US" dirty="0" smtClean="0"/>
              <a:t>Key Metric(s)</a:t>
            </a:r>
          </a:p>
          <a:p>
            <a:pPr marL="731520" lvl="1" indent="-457200">
              <a:buFont typeface="+mj-lt"/>
              <a:buAutoNum type="arabicPeriod"/>
            </a:pPr>
            <a:r>
              <a:rPr lang="en-US" dirty="0">
                <a:solidFill>
                  <a:srgbClr val="638CAE"/>
                </a:solidFill>
              </a:rPr>
              <a:t>Mail messages sent/</a:t>
            </a:r>
            <a:r>
              <a:rPr lang="en-US" dirty="0" smtClean="0">
                <a:solidFill>
                  <a:srgbClr val="638CAE"/>
                </a:solidFill>
              </a:rPr>
              <a:t>received </a:t>
            </a:r>
          </a:p>
          <a:p>
            <a:pPr marL="731520" lvl="1" indent="-457200">
              <a:buFont typeface="+mj-lt"/>
              <a:buAutoNum type="arabicPeriod"/>
            </a:pPr>
            <a:r>
              <a:rPr lang="en-US" dirty="0" smtClean="0">
                <a:solidFill>
                  <a:srgbClr val="638CAE"/>
                </a:solidFill>
              </a:rPr>
              <a:t>Number </a:t>
            </a:r>
            <a:r>
              <a:rPr lang="en-US" dirty="0">
                <a:solidFill>
                  <a:srgbClr val="638CAE"/>
                </a:solidFill>
              </a:rPr>
              <a:t>of profile </a:t>
            </a:r>
            <a:r>
              <a:rPr lang="en-US" dirty="0" smtClean="0">
                <a:solidFill>
                  <a:srgbClr val="638CAE"/>
                </a:solidFill>
              </a:rPr>
              <a:t>views </a:t>
            </a:r>
          </a:p>
          <a:p>
            <a:pPr marL="731520" lvl="1" indent="-457200">
              <a:buFont typeface="+mj-lt"/>
              <a:buAutoNum type="arabicPeriod" startAt="3"/>
            </a:pPr>
            <a:r>
              <a:rPr lang="en-US" dirty="0" smtClean="0">
                <a:solidFill>
                  <a:srgbClr val="638CAE"/>
                </a:solidFill>
              </a:rPr>
              <a:t>View purchase page rate </a:t>
            </a:r>
          </a:p>
        </p:txBody>
      </p:sp>
      <p:grpSp>
        <p:nvGrpSpPr>
          <p:cNvPr id="22" name="Group 21"/>
          <p:cNvGrpSpPr/>
          <p:nvPr/>
        </p:nvGrpSpPr>
        <p:grpSpPr>
          <a:xfrm>
            <a:off x="4190381" y="3990839"/>
            <a:ext cx="4356719" cy="2346502"/>
            <a:chOff x="-816417" y="1377991"/>
            <a:chExt cx="9503217" cy="4959350"/>
          </a:xfrm>
        </p:grpSpPr>
        <p:graphicFrame>
          <p:nvGraphicFramePr>
            <p:cNvPr id="23" name="Diagram 22"/>
            <p:cNvGraphicFramePr/>
            <p:nvPr>
              <p:extLst>
                <p:ext uri="{D42A27DB-BD31-4B8C-83A1-F6EECF244321}">
                  <p14:modId xmlns:p14="http://schemas.microsoft.com/office/powerpoint/2010/main" val="665038202"/>
                </p:ext>
              </p:extLst>
            </p:nvPr>
          </p:nvGraphicFramePr>
          <p:xfrm>
            <a:off x="-816417" y="1377991"/>
            <a:ext cx="9503217" cy="495935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pic>
          <p:nvPicPr>
            <p:cNvPr id="24" name="Picture 23" descr="User.png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2272" y="3054342"/>
              <a:ext cx="1035527" cy="1035527"/>
            </a:xfrm>
            <a:prstGeom prst="rect">
              <a:avLst/>
            </a:prstGeom>
          </p:spPr>
        </p:pic>
        <p:sp>
          <p:nvSpPr>
            <p:cNvPr id="26" name="TextBox 25"/>
            <p:cNvSpPr txBox="1"/>
            <p:nvPr/>
          </p:nvSpPr>
          <p:spPr>
            <a:xfrm>
              <a:off x="752272" y="4102697"/>
              <a:ext cx="1035527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dirty="0" smtClean="0"/>
                <a:t>Visitor</a:t>
              </a:r>
              <a:endParaRPr lang="en-US" sz="900" dirty="0"/>
            </a:p>
          </p:txBody>
        </p:sp>
        <p:sp>
          <p:nvSpPr>
            <p:cNvPr id="27" name="Curved Down Arrow 26"/>
            <p:cNvSpPr/>
            <p:nvPr/>
          </p:nvSpPr>
          <p:spPr>
            <a:xfrm>
              <a:off x="1116139" y="1473651"/>
              <a:ext cx="3117491" cy="1413924"/>
            </a:xfrm>
            <a:prstGeom prst="curvedDown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28" name="Straight Connector 27"/>
            <p:cNvCxnSpPr/>
            <p:nvPr/>
          </p:nvCxnSpPr>
          <p:spPr>
            <a:xfrm>
              <a:off x="1885890" y="2964543"/>
              <a:ext cx="6800910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1885890" y="3554935"/>
              <a:ext cx="6800910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>
              <a:off x="1885890" y="4145327"/>
              <a:ext cx="6800910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>
              <a:off x="1885890" y="4735718"/>
              <a:ext cx="6800910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TextBox 31"/>
            <p:cNvSpPr txBox="1"/>
            <p:nvPr/>
          </p:nvSpPr>
          <p:spPr>
            <a:xfrm>
              <a:off x="6170837" y="2608039"/>
              <a:ext cx="251596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900" dirty="0" smtClean="0"/>
                <a:t>Visitor</a:t>
              </a:r>
              <a:endParaRPr lang="en-US" sz="900" dirty="0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6170837" y="3117990"/>
              <a:ext cx="251596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900" dirty="0" smtClean="0"/>
                <a:t>Signup</a:t>
              </a:r>
              <a:endParaRPr lang="en-US" sz="900" dirty="0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6170837" y="3760007"/>
              <a:ext cx="251596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900" dirty="0" smtClean="0"/>
                <a:t>Purchase Page</a:t>
              </a:r>
              <a:endParaRPr lang="en-US" sz="900" dirty="0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6170837" y="4287363"/>
              <a:ext cx="251596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900" dirty="0" smtClean="0"/>
                <a:t>Submit Credit Card</a:t>
              </a:r>
              <a:endParaRPr lang="en-US" sz="900" dirty="0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6068204" y="4943631"/>
              <a:ext cx="251596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900" dirty="0" smtClean="0"/>
                <a:t>Billing</a:t>
              </a:r>
              <a:endParaRPr lang="en-US" sz="900" dirty="0"/>
            </a:p>
          </p:txBody>
        </p:sp>
        <p:sp>
          <p:nvSpPr>
            <p:cNvPr id="37" name="Down Arrow 36"/>
            <p:cNvSpPr/>
            <p:nvPr/>
          </p:nvSpPr>
          <p:spPr>
            <a:xfrm>
              <a:off x="3669147" y="3015858"/>
              <a:ext cx="564483" cy="470111"/>
            </a:xfrm>
            <a:prstGeom prst="down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Down Arrow 37"/>
            <p:cNvSpPr/>
            <p:nvPr/>
          </p:nvSpPr>
          <p:spPr>
            <a:xfrm>
              <a:off x="3669147" y="3619758"/>
              <a:ext cx="564483" cy="470111"/>
            </a:xfrm>
            <a:prstGeom prst="downArrow">
              <a:avLst/>
            </a:prstGeom>
            <a:solidFill>
              <a:schemeClr val="accent4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Down Arrow 38"/>
            <p:cNvSpPr/>
            <p:nvPr/>
          </p:nvSpPr>
          <p:spPr>
            <a:xfrm>
              <a:off x="3669147" y="4236973"/>
              <a:ext cx="564483" cy="470111"/>
            </a:xfrm>
            <a:prstGeom prst="down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0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612648" y="6356350"/>
            <a:ext cx="1981200" cy="365760"/>
          </a:xfrm>
        </p:spPr>
        <p:txBody>
          <a:bodyPr/>
          <a:lstStyle/>
          <a:p>
            <a:fld id="{7B8999D8-C44B-8745-A45E-F851E0BE5C7C}" type="slidenum">
              <a:rPr lang="en-US" smtClean="0"/>
              <a:pPr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61074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Submitting Payment Information</a:t>
            </a:r>
            <a:br>
              <a:rPr lang="en-US" dirty="0" smtClean="0"/>
            </a:br>
            <a:r>
              <a:rPr lang="en-US" sz="2400" dirty="0" smtClean="0">
                <a:solidFill>
                  <a:schemeClr val="accent2">
                    <a:lumMod val="75000"/>
                  </a:schemeClr>
                </a:solidFill>
              </a:rPr>
              <a:t>Getting the Credit Card</a:t>
            </a:r>
            <a:endParaRPr lang="en-US" sz="24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5" name="Content Placeholder 3"/>
          <p:cNvSpPr>
            <a:spLocks noGrp="1"/>
          </p:cNvSpPr>
          <p:nvPr>
            <p:ph sz="quarter" idx="1"/>
          </p:nvPr>
        </p:nvSpPr>
        <p:spPr>
          <a:xfrm>
            <a:off x="609649" y="1155827"/>
            <a:ext cx="8229600" cy="5200523"/>
          </a:xfrm>
        </p:spPr>
        <p:txBody>
          <a:bodyPr>
            <a:normAutofit/>
          </a:bodyPr>
          <a:lstStyle/>
          <a:p>
            <a:r>
              <a:rPr lang="en-US" dirty="0" smtClean="0"/>
              <a:t>Once the user is on the purchase page the key factors influencing their decision to purchase are:</a:t>
            </a:r>
          </a:p>
          <a:p>
            <a:pPr lvl="1"/>
            <a:r>
              <a:rPr lang="en-US" dirty="0" smtClean="0"/>
              <a:t>Layout and ease of use of the page</a:t>
            </a:r>
          </a:p>
          <a:p>
            <a:pPr lvl="1"/>
            <a:r>
              <a:rPr lang="en-US" dirty="0" smtClean="0"/>
              <a:t>Price point</a:t>
            </a:r>
          </a:p>
          <a:p>
            <a:pPr lvl="1"/>
            <a:r>
              <a:rPr lang="en-US" dirty="0" smtClean="0"/>
              <a:t>Continued positive experience</a:t>
            </a:r>
            <a:endParaRPr lang="en-US" dirty="0"/>
          </a:p>
          <a:p>
            <a:r>
              <a:rPr lang="en-US" dirty="0" smtClean="0"/>
              <a:t>Key Metric(s)</a:t>
            </a:r>
          </a:p>
          <a:p>
            <a:pPr marL="731520" lvl="1" indent="-457200">
              <a:buFont typeface="+mj-lt"/>
              <a:buAutoNum type="arabicPeriod"/>
            </a:pP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Purchase attempt rates </a:t>
            </a:r>
          </a:p>
          <a:p>
            <a:pPr marL="731520" lvl="1" indent="-457200">
              <a:buFont typeface="+mj-lt"/>
              <a:buAutoNum type="arabicPeriod" startAt="2"/>
            </a:pP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Average first purchase amount</a:t>
            </a:r>
          </a:p>
          <a:p>
            <a:pPr marL="274320" lvl="1" indent="0">
              <a:buNone/>
            </a:pPr>
            <a:r>
              <a:rPr lang="en-US" dirty="0">
                <a:solidFill>
                  <a:srgbClr val="000000"/>
                </a:solidFill>
              </a:rPr>
              <a:t> </a:t>
            </a:r>
            <a:endParaRPr lang="en-US" sz="1600" dirty="0" smtClean="0">
              <a:solidFill>
                <a:srgbClr val="000000"/>
              </a:solidFill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4190381" y="3990839"/>
            <a:ext cx="4496419" cy="2346502"/>
            <a:chOff x="-816417" y="1377991"/>
            <a:chExt cx="9503217" cy="4959350"/>
          </a:xfrm>
        </p:grpSpPr>
        <p:graphicFrame>
          <p:nvGraphicFramePr>
            <p:cNvPr id="23" name="Diagram 22"/>
            <p:cNvGraphicFramePr/>
            <p:nvPr>
              <p:extLst>
                <p:ext uri="{D42A27DB-BD31-4B8C-83A1-F6EECF244321}">
                  <p14:modId xmlns:p14="http://schemas.microsoft.com/office/powerpoint/2010/main" val="1835109251"/>
                </p:ext>
              </p:extLst>
            </p:nvPr>
          </p:nvGraphicFramePr>
          <p:xfrm>
            <a:off x="-816417" y="1377991"/>
            <a:ext cx="9503217" cy="495935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pic>
          <p:nvPicPr>
            <p:cNvPr id="24" name="Picture 23" descr="User.png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2272" y="3054342"/>
              <a:ext cx="1035527" cy="1035527"/>
            </a:xfrm>
            <a:prstGeom prst="rect">
              <a:avLst/>
            </a:prstGeom>
          </p:spPr>
        </p:pic>
        <p:sp>
          <p:nvSpPr>
            <p:cNvPr id="26" name="TextBox 25"/>
            <p:cNvSpPr txBox="1"/>
            <p:nvPr/>
          </p:nvSpPr>
          <p:spPr>
            <a:xfrm>
              <a:off x="752272" y="4102697"/>
              <a:ext cx="1035527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dirty="0" smtClean="0"/>
                <a:t>Visitor</a:t>
              </a:r>
              <a:endParaRPr lang="en-US" sz="900" dirty="0"/>
            </a:p>
          </p:txBody>
        </p:sp>
        <p:sp>
          <p:nvSpPr>
            <p:cNvPr id="27" name="Curved Down Arrow 26"/>
            <p:cNvSpPr/>
            <p:nvPr/>
          </p:nvSpPr>
          <p:spPr>
            <a:xfrm>
              <a:off x="1116139" y="1473651"/>
              <a:ext cx="3117491" cy="1413924"/>
            </a:xfrm>
            <a:prstGeom prst="curvedDown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28" name="Straight Connector 27"/>
            <p:cNvCxnSpPr/>
            <p:nvPr/>
          </p:nvCxnSpPr>
          <p:spPr>
            <a:xfrm>
              <a:off x="1885890" y="2964543"/>
              <a:ext cx="6800910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1885890" y="3554935"/>
              <a:ext cx="6800910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>
              <a:off x="1885890" y="4145327"/>
              <a:ext cx="6800910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>
              <a:off x="1885890" y="4735718"/>
              <a:ext cx="6800910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TextBox 31"/>
            <p:cNvSpPr txBox="1"/>
            <p:nvPr/>
          </p:nvSpPr>
          <p:spPr>
            <a:xfrm>
              <a:off x="6170837" y="2608039"/>
              <a:ext cx="251596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900" dirty="0" smtClean="0"/>
                <a:t>Visitor</a:t>
              </a:r>
              <a:endParaRPr lang="en-US" sz="900" dirty="0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6170837" y="3117990"/>
              <a:ext cx="251596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900" dirty="0" smtClean="0"/>
                <a:t>Signup</a:t>
              </a:r>
              <a:endParaRPr lang="en-US" sz="900" dirty="0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6170837" y="3760007"/>
              <a:ext cx="251596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900" dirty="0" smtClean="0"/>
                <a:t>Purchase Page</a:t>
              </a:r>
              <a:endParaRPr lang="en-US" sz="900" dirty="0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6170837" y="4287363"/>
              <a:ext cx="251596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900" dirty="0" smtClean="0"/>
                <a:t>Submit Credit Card</a:t>
              </a:r>
              <a:endParaRPr lang="en-US" sz="900" dirty="0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6068204" y="4943631"/>
              <a:ext cx="251596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900" dirty="0" smtClean="0"/>
                <a:t>Billing</a:t>
              </a:r>
              <a:endParaRPr lang="en-US" sz="900" dirty="0"/>
            </a:p>
          </p:txBody>
        </p:sp>
        <p:sp>
          <p:nvSpPr>
            <p:cNvPr id="37" name="Down Arrow 36"/>
            <p:cNvSpPr/>
            <p:nvPr/>
          </p:nvSpPr>
          <p:spPr>
            <a:xfrm>
              <a:off x="3669147" y="3015858"/>
              <a:ext cx="564483" cy="470111"/>
            </a:xfrm>
            <a:prstGeom prst="down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Down Arrow 37"/>
            <p:cNvSpPr/>
            <p:nvPr/>
          </p:nvSpPr>
          <p:spPr>
            <a:xfrm>
              <a:off x="3669147" y="3619758"/>
              <a:ext cx="564483" cy="470111"/>
            </a:xfrm>
            <a:prstGeom prst="down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Down Arrow 38"/>
            <p:cNvSpPr/>
            <p:nvPr/>
          </p:nvSpPr>
          <p:spPr>
            <a:xfrm>
              <a:off x="3669147" y="4236973"/>
              <a:ext cx="564483" cy="470111"/>
            </a:xfrm>
            <a:prstGeom prst="downArrow">
              <a:avLst/>
            </a:prstGeom>
            <a:solidFill>
              <a:schemeClr val="accent4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0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612648" y="6356350"/>
            <a:ext cx="1981200" cy="365760"/>
          </a:xfrm>
        </p:spPr>
        <p:txBody>
          <a:bodyPr/>
          <a:lstStyle/>
          <a:p>
            <a:fld id="{7B8999D8-C44B-8745-A45E-F851E0BE5C7C}" type="slidenum">
              <a:rPr lang="en-US" smtClean="0"/>
              <a:pPr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29047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Example Split Test</a:t>
            </a:r>
            <a:br>
              <a:rPr lang="en-US" dirty="0" smtClean="0"/>
            </a:br>
            <a:r>
              <a:rPr lang="en-US" sz="3100" dirty="0">
                <a:solidFill>
                  <a:schemeClr val="accent2">
                    <a:lumMod val="75000"/>
                  </a:schemeClr>
                </a:solidFill>
              </a:rPr>
              <a:t>4</a:t>
            </a:r>
            <a:r>
              <a:rPr lang="en-US" sz="3100" dirty="0" smtClean="0">
                <a:solidFill>
                  <a:schemeClr val="accent2">
                    <a:lumMod val="75000"/>
                  </a:schemeClr>
                </a:solidFill>
              </a:rPr>
              <a:t> different ways to ask the same question</a:t>
            </a:r>
            <a:endParaRPr lang="en-US" sz="31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 descr="selectapackagemockup_op4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48" t="38125" r="22872" b="33934"/>
          <a:stretch/>
        </p:blipFill>
        <p:spPr>
          <a:xfrm>
            <a:off x="4580918" y="3569759"/>
            <a:ext cx="4105882" cy="1574454"/>
          </a:xfrm>
          <a:prstGeom prst="rect">
            <a:avLst/>
          </a:prstGeom>
        </p:spPr>
      </p:pic>
      <p:pic>
        <p:nvPicPr>
          <p:cNvPr id="5" name="Picture 4" descr="selectapackagemockup_op2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90" t="37535" r="22476" b="33150"/>
          <a:stretch/>
        </p:blipFill>
        <p:spPr>
          <a:xfrm>
            <a:off x="4580918" y="1457303"/>
            <a:ext cx="4105881" cy="1632983"/>
          </a:xfrm>
          <a:prstGeom prst="rect">
            <a:avLst/>
          </a:prstGeom>
        </p:spPr>
      </p:pic>
      <p:pic>
        <p:nvPicPr>
          <p:cNvPr id="6" name="Picture 5" descr="selectapackagemockup_op3.jp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50" t="37951" r="22283" b="34187"/>
          <a:stretch/>
        </p:blipFill>
        <p:spPr>
          <a:xfrm>
            <a:off x="457199" y="3487940"/>
            <a:ext cx="4123719" cy="1608595"/>
          </a:xfrm>
          <a:prstGeom prst="rect">
            <a:avLst/>
          </a:prstGeom>
        </p:spPr>
      </p:pic>
      <p:pic>
        <p:nvPicPr>
          <p:cNvPr id="7" name="Picture 6" descr="selectapackagemockup_op1.jp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77" t="38285" r="23136" b="33680"/>
          <a:stretch/>
        </p:blipFill>
        <p:spPr>
          <a:xfrm>
            <a:off x="457200" y="1457303"/>
            <a:ext cx="4162010" cy="1632983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457200" y="5248423"/>
            <a:ext cx="8135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accent2">
                    <a:lumMod val="75000"/>
                  </a:schemeClr>
                </a:solidFill>
              </a:rPr>
              <a:t>8.5% improvement in ARPU between the original and Option 2</a:t>
            </a:r>
            <a:endParaRPr lang="en-US" sz="32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1143000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Option 1 (Original):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619210" y="1143000"/>
            <a:ext cx="1082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Option 2: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57200" y="3186265"/>
            <a:ext cx="1082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Option 3: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619210" y="3303274"/>
            <a:ext cx="1082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Option 4: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612648" y="6356350"/>
            <a:ext cx="1981200" cy="365760"/>
          </a:xfrm>
        </p:spPr>
        <p:txBody>
          <a:bodyPr/>
          <a:lstStyle/>
          <a:p>
            <a:fld id="{7B8999D8-C44B-8745-A45E-F851E0BE5C7C}" type="slidenum">
              <a:rPr lang="en-US" smtClean="0"/>
              <a:pPr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4428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Operational Metrics Overview</a:t>
            </a:r>
            <a:br>
              <a:rPr lang="en-US" dirty="0" smtClean="0"/>
            </a:br>
            <a:r>
              <a:rPr lang="en-US" sz="2700" dirty="0" smtClean="0">
                <a:solidFill>
                  <a:schemeClr val="accent2">
                    <a:lumMod val="75000"/>
                  </a:schemeClr>
                </a:solidFill>
              </a:rPr>
              <a:t>Capturing funds</a:t>
            </a:r>
            <a:endParaRPr lang="en-US" sz="27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5" name="Content Placeholder 3"/>
          <p:cNvSpPr>
            <a:spLocks noGrp="1"/>
          </p:cNvSpPr>
          <p:nvPr>
            <p:ph sz="quarter" idx="1"/>
          </p:nvPr>
        </p:nvSpPr>
        <p:spPr>
          <a:xfrm>
            <a:off x="609649" y="1155827"/>
            <a:ext cx="8229600" cy="5200523"/>
          </a:xfrm>
        </p:spPr>
        <p:txBody>
          <a:bodyPr>
            <a:normAutofit/>
          </a:bodyPr>
          <a:lstStyle/>
          <a:p>
            <a:r>
              <a:rPr lang="en-US" dirty="0" smtClean="0"/>
              <a:t>Once the user has submitted their payment information our site submits the information for processing to capture the funds</a:t>
            </a:r>
            <a:endParaRPr lang="en-US" dirty="0"/>
          </a:p>
          <a:p>
            <a:r>
              <a:rPr lang="en-US" dirty="0" smtClean="0"/>
              <a:t>Key Metric(s)</a:t>
            </a:r>
          </a:p>
          <a:p>
            <a:pPr marL="731520" lvl="1" indent="-457200">
              <a:buFont typeface="+mj-lt"/>
              <a:buAutoNum type="arabicPeriod"/>
            </a:pP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Processing success rate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4190381" y="3990839"/>
            <a:ext cx="4496419" cy="2346502"/>
            <a:chOff x="-816417" y="1377991"/>
            <a:chExt cx="9503217" cy="4959350"/>
          </a:xfrm>
        </p:grpSpPr>
        <p:graphicFrame>
          <p:nvGraphicFramePr>
            <p:cNvPr id="23" name="Diagram 22"/>
            <p:cNvGraphicFramePr/>
            <p:nvPr>
              <p:extLst>
                <p:ext uri="{D42A27DB-BD31-4B8C-83A1-F6EECF244321}">
                  <p14:modId xmlns:p14="http://schemas.microsoft.com/office/powerpoint/2010/main" val="3255306896"/>
                </p:ext>
              </p:extLst>
            </p:nvPr>
          </p:nvGraphicFramePr>
          <p:xfrm>
            <a:off x="-816417" y="1377991"/>
            <a:ext cx="9503217" cy="495935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pic>
          <p:nvPicPr>
            <p:cNvPr id="24" name="Picture 23" descr="User.png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2272" y="3054342"/>
              <a:ext cx="1035527" cy="1035527"/>
            </a:xfrm>
            <a:prstGeom prst="rect">
              <a:avLst/>
            </a:prstGeom>
          </p:spPr>
        </p:pic>
        <p:sp>
          <p:nvSpPr>
            <p:cNvPr id="26" name="TextBox 25"/>
            <p:cNvSpPr txBox="1"/>
            <p:nvPr/>
          </p:nvSpPr>
          <p:spPr>
            <a:xfrm>
              <a:off x="752272" y="4102697"/>
              <a:ext cx="1035527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dirty="0" smtClean="0"/>
                <a:t>Visitor</a:t>
              </a:r>
              <a:endParaRPr lang="en-US" sz="900" dirty="0"/>
            </a:p>
          </p:txBody>
        </p:sp>
        <p:sp>
          <p:nvSpPr>
            <p:cNvPr id="27" name="Curved Down Arrow 26"/>
            <p:cNvSpPr/>
            <p:nvPr/>
          </p:nvSpPr>
          <p:spPr>
            <a:xfrm>
              <a:off x="1116139" y="1473651"/>
              <a:ext cx="3117491" cy="1413924"/>
            </a:xfrm>
            <a:prstGeom prst="curvedDown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28" name="Straight Connector 27"/>
            <p:cNvCxnSpPr/>
            <p:nvPr/>
          </p:nvCxnSpPr>
          <p:spPr>
            <a:xfrm>
              <a:off x="1885890" y="2964543"/>
              <a:ext cx="6800910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1885890" y="3554935"/>
              <a:ext cx="6800910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>
              <a:off x="1885890" y="4145327"/>
              <a:ext cx="6800910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>
              <a:off x="1885890" y="4735718"/>
              <a:ext cx="6800910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TextBox 31"/>
            <p:cNvSpPr txBox="1"/>
            <p:nvPr/>
          </p:nvSpPr>
          <p:spPr>
            <a:xfrm>
              <a:off x="6170837" y="2608039"/>
              <a:ext cx="251596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900" dirty="0" smtClean="0"/>
                <a:t>Visitor</a:t>
              </a:r>
              <a:endParaRPr lang="en-US" sz="900" dirty="0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6170837" y="3117990"/>
              <a:ext cx="251596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900" dirty="0" smtClean="0"/>
                <a:t>Signup</a:t>
              </a:r>
              <a:endParaRPr lang="en-US" sz="900" dirty="0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6170837" y="3760007"/>
              <a:ext cx="251596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900" dirty="0" smtClean="0"/>
                <a:t>Purchase Page</a:t>
              </a:r>
              <a:endParaRPr lang="en-US" sz="900" dirty="0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6170837" y="4287363"/>
              <a:ext cx="251596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900" dirty="0" smtClean="0"/>
                <a:t>Submit Credit Card</a:t>
              </a:r>
              <a:endParaRPr lang="en-US" sz="900" dirty="0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6068204" y="4943631"/>
              <a:ext cx="251596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900" dirty="0" smtClean="0"/>
                <a:t>Billing</a:t>
              </a:r>
              <a:endParaRPr lang="en-US" sz="900" dirty="0"/>
            </a:p>
          </p:txBody>
        </p:sp>
        <p:sp>
          <p:nvSpPr>
            <p:cNvPr id="37" name="Down Arrow 36"/>
            <p:cNvSpPr/>
            <p:nvPr/>
          </p:nvSpPr>
          <p:spPr>
            <a:xfrm>
              <a:off x="3669147" y="3015858"/>
              <a:ext cx="564483" cy="470111"/>
            </a:xfrm>
            <a:prstGeom prst="down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Down Arrow 37"/>
            <p:cNvSpPr/>
            <p:nvPr/>
          </p:nvSpPr>
          <p:spPr>
            <a:xfrm>
              <a:off x="3669147" y="3619758"/>
              <a:ext cx="564483" cy="470111"/>
            </a:xfrm>
            <a:prstGeom prst="down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Down Arrow 38"/>
            <p:cNvSpPr/>
            <p:nvPr/>
          </p:nvSpPr>
          <p:spPr>
            <a:xfrm>
              <a:off x="3669147" y="4236973"/>
              <a:ext cx="564483" cy="470111"/>
            </a:xfrm>
            <a:prstGeom prst="down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1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612648" y="6356350"/>
            <a:ext cx="1981200" cy="365760"/>
          </a:xfrm>
        </p:spPr>
        <p:txBody>
          <a:bodyPr/>
          <a:lstStyle/>
          <a:p>
            <a:fld id="{7B8999D8-C44B-8745-A45E-F851E0BE5C7C}" type="slidenum">
              <a:rPr lang="en-US" smtClean="0"/>
              <a:pPr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55162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 on Products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Generating incremental revenue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7B8999D8-C44B-8745-A45E-F851E0BE5C7C}" type="slidenum">
              <a:rPr lang="en-US" smtClean="0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35472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885411" y="1945217"/>
            <a:ext cx="6957593" cy="3245382"/>
            <a:chOff x="101600" y="152400"/>
            <a:chExt cx="8928100" cy="4164529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01600" y="152400"/>
              <a:ext cx="8928100" cy="3029111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01600" y="3154124"/>
              <a:ext cx="8928100" cy="1162805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Ashley Madison</a:t>
            </a:r>
            <a:br>
              <a:rPr lang="en-US" dirty="0" smtClean="0"/>
            </a:b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Product Innovation: Mobile Access Fee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0" y="1143000"/>
            <a:ext cx="8229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Mobile access is an additional charge </a:t>
            </a:r>
            <a:endParaRPr lang="en-US" sz="2800" dirty="0"/>
          </a:p>
        </p:txBody>
      </p:sp>
      <p:sp>
        <p:nvSpPr>
          <p:cNvPr id="8" name="Right Arrow 7"/>
          <p:cNvSpPr/>
          <p:nvPr/>
        </p:nvSpPr>
        <p:spPr>
          <a:xfrm>
            <a:off x="331187" y="4314027"/>
            <a:ext cx="1198218" cy="627832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4114800" y="6364361"/>
            <a:ext cx="4572000" cy="2616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en-US" sz="1100" dirty="0" smtClean="0"/>
              <a:t>Strictly Confidential – Not for External Distribution</a:t>
            </a:r>
            <a:endParaRPr lang="en-US" sz="11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999D8-C44B-8745-A45E-F851E0BE5C7C}" type="slidenum">
              <a:rPr lang="en-US" smtClean="0"/>
              <a:pPr/>
              <a:t>35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457200" y="5537200"/>
            <a:ext cx="82296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rgbClr val="FF0000"/>
                </a:solidFill>
              </a:rPr>
              <a:t>$6mm incremental revenue in 2014</a:t>
            </a:r>
            <a:endParaRPr lang="en-US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82486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Ashley Madison</a:t>
            </a:r>
            <a:br>
              <a:rPr lang="en-US" dirty="0" smtClean="0"/>
            </a:b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Product Innovation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7200" y="1143000"/>
            <a:ext cx="8229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Business travel is an important affair opportunity. Traveling man provides a specific product just for this purpose</a:t>
            </a:r>
            <a:endParaRPr lang="en-US" sz="24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201" y="1973997"/>
            <a:ext cx="3035300" cy="13898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8503" y="3225801"/>
            <a:ext cx="3920697" cy="194773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11601" y="2196409"/>
            <a:ext cx="3454399" cy="17154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29200" y="3888032"/>
            <a:ext cx="3657600" cy="1831268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4114800" y="6364361"/>
            <a:ext cx="4572000" cy="2616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en-US" sz="1100" dirty="0" smtClean="0"/>
              <a:t>Strictly Confidential – Not for External Distribution</a:t>
            </a:r>
            <a:endParaRPr lang="en-US" sz="11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999D8-C44B-8745-A45E-F851E0BE5C7C}" type="slidenum">
              <a:rPr lang="en-US" smtClean="0"/>
              <a:pPr/>
              <a:t>36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457200" y="5719300"/>
            <a:ext cx="82296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rgbClr val="FF0000"/>
                </a:solidFill>
              </a:rPr>
              <a:t>$600k incremental revenue in 2014</a:t>
            </a:r>
            <a:endParaRPr lang="en-US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85211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Ashley Madison</a:t>
            </a:r>
            <a:br>
              <a:rPr lang="en-US" dirty="0" smtClean="0"/>
            </a:b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Product Innovation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0" y="1143000"/>
            <a:ext cx="822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Men want to get noticed: They can pay for the option</a:t>
            </a:r>
            <a:endParaRPr lang="en-US" sz="2400" dirty="0"/>
          </a:p>
        </p:txBody>
      </p:sp>
      <p:pic>
        <p:nvPicPr>
          <p:cNvPr id="3" name="Picture 2" descr="priority_man.tiff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530" r="1449"/>
          <a:stretch/>
        </p:blipFill>
        <p:spPr>
          <a:xfrm>
            <a:off x="1869408" y="1704548"/>
            <a:ext cx="5237441" cy="388886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Right Arrow 7"/>
          <p:cNvSpPr/>
          <p:nvPr/>
        </p:nvSpPr>
        <p:spPr>
          <a:xfrm>
            <a:off x="713539" y="3852609"/>
            <a:ext cx="1683951" cy="627832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114800" y="6364361"/>
            <a:ext cx="4572000" cy="2616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en-US" sz="1100" dirty="0" smtClean="0"/>
              <a:t>Strictly Confidential – Not for External Distribution</a:t>
            </a:r>
            <a:endParaRPr lang="en-US" sz="11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999D8-C44B-8745-A45E-F851E0BE5C7C}" type="slidenum">
              <a:rPr lang="en-US" smtClean="0"/>
              <a:pPr/>
              <a:t>37</a:t>
            </a:fld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457200" y="5537200"/>
            <a:ext cx="82296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rgbClr val="FF0000"/>
                </a:solidFill>
              </a:rPr>
              <a:t>$2mm incremental revenue in 2014</a:t>
            </a:r>
            <a:endParaRPr lang="en-US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38668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Ashley Madison</a:t>
            </a:r>
            <a:br>
              <a:rPr lang="en-US" dirty="0" smtClean="0"/>
            </a:b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Product Innovation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44800" y="1922880"/>
            <a:ext cx="6503977" cy="386469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57200" y="1143000"/>
            <a:ext cx="8229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Users of the service want full discretion -&gt;  they can pay to eliminate any trace of themselves from the site</a:t>
            </a:r>
            <a:endParaRPr lang="en-US" sz="2400" dirty="0"/>
          </a:p>
        </p:txBody>
      </p:sp>
      <p:sp>
        <p:nvSpPr>
          <p:cNvPr id="6" name="Rectangle 5"/>
          <p:cNvSpPr/>
          <p:nvPr/>
        </p:nvSpPr>
        <p:spPr>
          <a:xfrm>
            <a:off x="4114800" y="6364361"/>
            <a:ext cx="4572000" cy="2616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en-US" sz="1100" dirty="0" smtClean="0"/>
              <a:t>Strictly Confidential – Not for External Distribution</a:t>
            </a:r>
            <a:endParaRPr lang="en-US" sz="11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999D8-C44B-8745-A45E-F851E0BE5C7C}" type="slidenum">
              <a:rPr lang="en-US" smtClean="0"/>
              <a:pPr/>
              <a:t>38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457200" y="5746174"/>
            <a:ext cx="82296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rgbClr val="FF0000"/>
                </a:solidFill>
              </a:rPr>
              <a:t>$1.7mm incremental revenue in 2014</a:t>
            </a:r>
            <a:endParaRPr lang="en-US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95218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Site Breakdown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Key Stats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7B8999D8-C44B-8745-A45E-F851E0BE5C7C}" type="slidenum">
              <a:rPr lang="en-US" smtClean="0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18719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Avid Life Media</a:t>
            </a:r>
            <a:br>
              <a:rPr lang="en-US" dirty="0" smtClean="0"/>
            </a:b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Brands and % revenue contributed to total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114800" y="6364361"/>
            <a:ext cx="4572000" cy="2616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en-US" sz="1100" dirty="0" smtClean="0"/>
              <a:t>Strictly Confidential – Not for External Distribution</a:t>
            </a:r>
            <a:endParaRPr lang="en-US" sz="11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999D8-C44B-8745-A45E-F851E0BE5C7C}" type="slidenum">
              <a:rPr lang="en-US" smtClean="0"/>
              <a:pPr/>
              <a:t>4</a:t>
            </a:fld>
            <a:endParaRPr lang="en-US" dirty="0"/>
          </a:p>
        </p:txBody>
      </p:sp>
      <p:graphicFrame>
        <p:nvGraphicFramePr>
          <p:cNvPr id="9" name="Chart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36750225"/>
              </p:ext>
            </p:extLst>
          </p:nvPr>
        </p:nvGraphicFramePr>
        <p:xfrm>
          <a:off x="2235200" y="1511300"/>
          <a:ext cx="6629400" cy="46879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10" name="Picture 9" descr="Ashley Madison.jpe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3928" y="4729694"/>
            <a:ext cx="2000840" cy="826735"/>
          </a:xfrm>
          <a:prstGeom prst="rect">
            <a:avLst/>
          </a:prstGeom>
        </p:spPr>
      </p:pic>
      <p:pic>
        <p:nvPicPr>
          <p:cNvPr id="16" name="Picture 15" descr="Cougar Life.jpe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3928" y="3359329"/>
            <a:ext cx="2000840" cy="826735"/>
          </a:xfrm>
          <a:prstGeom prst="rect">
            <a:avLst/>
          </a:prstGeom>
        </p:spPr>
      </p:pic>
      <p:pic>
        <p:nvPicPr>
          <p:cNvPr id="17" name="Picture 16" descr="Established Men.jpe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448" y="1946718"/>
            <a:ext cx="1981200" cy="818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354572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Ashley Madison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smtClean="0"/>
              <a:t>Slide: </a:t>
            </a:r>
            <a:fld id="{7B8999D8-C44B-8745-A45E-F851E0BE5C7C}" type="slidenum">
              <a:rPr lang="en-US" smtClean="0"/>
              <a:pPr/>
              <a:t>40</a:t>
            </a:fld>
            <a:endParaRPr lang="en-US" dirty="0"/>
          </a:p>
        </p:txBody>
      </p:sp>
      <p:graphicFrame>
        <p:nvGraphicFramePr>
          <p:cNvPr id="7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95704797"/>
              </p:ext>
            </p:extLst>
          </p:nvPr>
        </p:nvGraphicFramePr>
        <p:xfrm>
          <a:off x="457200" y="1231900"/>
          <a:ext cx="8229600" cy="5124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81387428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Ashley Madison</a:t>
            </a:r>
            <a:br>
              <a:rPr lang="en-US" dirty="0"/>
            </a:b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Key Stats – USA/Canada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smtClean="0"/>
              <a:t>Slide: </a:t>
            </a:r>
            <a:fld id="{7B8999D8-C44B-8745-A45E-F851E0BE5C7C}" type="slidenum">
              <a:rPr lang="en-US" smtClean="0"/>
              <a:pPr/>
              <a:t>41</a:t>
            </a:fld>
            <a:endParaRPr lang="en-US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2908064"/>
              </p:ext>
            </p:extLst>
          </p:nvPr>
        </p:nvGraphicFramePr>
        <p:xfrm>
          <a:off x="457200" y="1308100"/>
          <a:ext cx="4533900" cy="3884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3475"/>
                <a:gridCol w="1063625"/>
                <a:gridCol w="1257300"/>
                <a:gridCol w="1079500"/>
              </a:tblGrid>
              <a:tr h="1333500">
                <a:tc>
                  <a:txBody>
                    <a:bodyPr/>
                    <a:lstStyle/>
                    <a:p>
                      <a:r>
                        <a:rPr lang="en-US" dirty="0" smtClean="0"/>
                        <a:t>Traffic</a:t>
                      </a:r>
                      <a:r>
                        <a:rPr lang="en-US" baseline="0" dirty="0" smtClean="0"/>
                        <a:t> Type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Average</a:t>
                      </a:r>
                      <a:r>
                        <a:rPr lang="en-US" baseline="0" dirty="0" smtClean="0"/>
                        <a:t> Rev per Signup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Average Rev per</a:t>
                      </a:r>
                      <a:r>
                        <a:rPr lang="en-US" baseline="0" dirty="0" smtClean="0"/>
                        <a:t> Purchaser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Signups (2014)</a:t>
                      </a:r>
                      <a:endParaRPr lang="en-US" dirty="0"/>
                    </a:p>
                  </a:txBody>
                  <a:tcPr/>
                </a:tc>
              </a:tr>
              <a:tr h="780126">
                <a:tc>
                  <a:txBody>
                    <a:bodyPr/>
                    <a:lstStyle/>
                    <a:p>
                      <a:r>
                        <a:rPr lang="en-US" dirty="0" smtClean="0"/>
                        <a:t>Organic/Offline Ad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$25+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$210+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796,537</a:t>
                      </a:r>
                      <a:endParaRPr lang="en-US" dirty="0"/>
                    </a:p>
                  </a:txBody>
                  <a:tcPr/>
                </a:tc>
              </a:tr>
              <a:tr h="649637">
                <a:tc>
                  <a:txBody>
                    <a:bodyPr/>
                    <a:lstStyle/>
                    <a:p>
                      <a:r>
                        <a:rPr lang="en-US" dirty="0" smtClean="0"/>
                        <a:t>Paid Search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$20+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$200+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654,948</a:t>
                      </a:r>
                      <a:endParaRPr lang="en-US" dirty="0"/>
                    </a:p>
                  </a:txBody>
                  <a:tcPr/>
                </a:tc>
              </a:tr>
              <a:tr h="1121291">
                <a:tc>
                  <a:txBody>
                    <a:bodyPr/>
                    <a:lstStyle/>
                    <a:p>
                      <a:r>
                        <a:rPr lang="en-US" dirty="0" smtClean="0"/>
                        <a:t>Affiliate/Media Buy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$11+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$180+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1,022,091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214640" y="5192654"/>
            <a:ext cx="177646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/>
              <a:t>*All stats are for male users</a:t>
            </a:r>
            <a:endParaRPr lang="en-US" sz="1100" dirty="0"/>
          </a:p>
        </p:txBody>
      </p:sp>
      <p:pic>
        <p:nvPicPr>
          <p:cNvPr id="9" name="Picture 8" descr="unname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7701" y="2010946"/>
            <a:ext cx="2438400" cy="433905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088903" y="1301234"/>
            <a:ext cx="35978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App is #8 highest grossing social app</a:t>
            </a:r>
          </a:p>
          <a:p>
            <a:pPr algn="ctr"/>
            <a:r>
              <a:rPr lang="en-US" dirty="0">
                <a:solidFill>
                  <a:srgbClr val="FF0000"/>
                </a:solidFill>
              </a:rPr>
              <a:t>i</a:t>
            </a:r>
            <a:r>
              <a:rPr lang="en-US" dirty="0" smtClean="0">
                <a:solidFill>
                  <a:srgbClr val="FF0000"/>
                </a:solidFill>
              </a:rPr>
              <a:t>n the app store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14845" y="5545772"/>
            <a:ext cx="44762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Ashley Madison had 1,850,031,112 unique visitors in 2014</a:t>
            </a:r>
            <a:endParaRPr 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549659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Cougar Life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smtClean="0"/>
              <a:t>Slide: </a:t>
            </a:r>
            <a:fld id="{7B8999D8-C44B-8745-A45E-F851E0BE5C7C}" type="slidenum">
              <a:rPr lang="en-US" smtClean="0"/>
              <a:pPr/>
              <a:t>42</a:t>
            </a:fld>
            <a:endParaRPr lang="en-US" dirty="0"/>
          </a:p>
        </p:txBody>
      </p:sp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8913192"/>
              </p:ext>
            </p:extLst>
          </p:nvPr>
        </p:nvGraphicFramePr>
        <p:xfrm>
          <a:off x="457200" y="1143000"/>
          <a:ext cx="8229600" cy="52133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48469177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Cougar Life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Key Stats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smtClean="0"/>
              <a:t>Slide: </a:t>
            </a:r>
            <a:fld id="{7B8999D8-C44B-8745-A45E-F851E0BE5C7C}" type="slidenum">
              <a:rPr lang="en-US" smtClean="0"/>
              <a:pPr/>
              <a:t>43</a:t>
            </a:fld>
            <a:endParaRPr lang="en-US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8608564"/>
              </p:ext>
            </p:extLst>
          </p:nvPr>
        </p:nvGraphicFramePr>
        <p:xfrm>
          <a:off x="457200" y="1308100"/>
          <a:ext cx="4533900" cy="18534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3475"/>
                <a:gridCol w="1063625"/>
                <a:gridCol w="1079500"/>
                <a:gridCol w="1257300"/>
              </a:tblGrid>
              <a:tr h="104976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Signups (2014)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Photo upload Rate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Average</a:t>
                      </a:r>
                      <a:r>
                        <a:rPr lang="en-US" baseline="0" dirty="0" smtClean="0"/>
                        <a:t> Rev per Signup</a:t>
                      </a:r>
                      <a:endParaRPr lang="en-US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Average Rev per</a:t>
                      </a:r>
                      <a:r>
                        <a:rPr lang="en-US" baseline="0" dirty="0" smtClean="0"/>
                        <a:t> Purchaser</a:t>
                      </a:r>
                      <a:endParaRPr lang="en-US" dirty="0" smtClean="0"/>
                    </a:p>
                    <a:p>
                      <a:endParaRPr lang="en-US" dirty="0"/>
                    </a:p>
                  </a:txBody>
                  <a:tcPr/>
                </a:tc>
              </a:tr>
              <a:tr h="664737">
                <a:tc>
                  <a:txBody>
                    <a:bodyPr/>
                    <a:lstStyle/>
                    <a:p>
                      <a:r>
                        <a:rPr lang="en-US" dirty="0" smtClean="0"/>
                        <a:t>1,101,062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48%+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$8+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$120+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214640" y="5168156"/>
            <a:ext cx="177646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/>
              <a:t>*All stats are for male users</a:t>
            </a:r>
            <a:endParaRPr lang="en-US" sz="1100" dirty="0"/>
          </a:p>
        </p:txBody>
      </p:sp>
      <p:sp>
        <p:nvSpPr>
          <p:cNvPr id="10" name="TextBox 9"/>
          <p:cNvSpPr txBox="1"/>
          <p:nvPr/>
        </p:nvSpPr>
        <p:spPr>
          <a:xfrm>
            <a:off x="5031195" y="1301234"/>
            <a:ext cx="37133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App is #45 highest grossing social app</a:t>
            </a:r>
          </a:p>
          <a:p>
            <a:pPr algn="ctr"/>
            <a:r>
              <a:rPr lang="en-US" dirty="0"/>
              <a:t>i</a:t>
            </a:r>
            <a:r>
              <a:rPr lang="en-US" dirty="0" smtClean="0"/>
              <a:t>n the app store</a:t>
            </a:r>
            <a:endParaRPr lang="en-US" dirty="0"/>
          </a:p>
        </p:txBody>
      </p:sp>
      <p:pic>
        <p:nvPicPr>
          <p:cNvPr id="4" name="Picture 3" descr="IMG_028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8410" y="1981200"/>
            <a:ext cx="2423012" cy="4309731"/>
          </a:xfrm>
          <a:prstGeom prst="rect">
            <a:avLst/>
          </a:prstGeom>
        </p:spPr>
      </p:pic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208834"/>
              </p:ext>
            </p:extLst>
          </p:nvPr>
        </p:nvGraphicFramePr>
        <p:xfrm>
          <a:off x="471895" y="3229153"/>
          <a:ext cx="4533900" cy="19390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3475"/>
                <a:gridCol w="1063625"/>
                <a:gridCol w="1154160"/>
                <a:gridCol w="1182640"/>
              </a:tblGrid>
              <a:tr h="1270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#</a:t>
                      </a:r>
                      <a:r>
                        <a:rPr lang="en-US" baseline="0" dirty="0" smtClean="0"/>
                        <a:t> of </a:t>
                      </a:r>
                      <a:r>
                        <a:rPr lang="en-US" baseline="0" dirty="0" err="1" smtClean="0"/>
                        <a:t>msg</a:t>
                      </a:r>
                      <a:r>
                        <a:rPr lang="en-US" baseline="0" dirty="0" smtClean="0"/>
                        <a:t> in 24 hours of signup</a:t>
                      </a:r>
                      <a:endParaRPr lang="en-US" dirty="0" smtClean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#</a:t>
                      </a:r>
                      <a:r>
                        <a:rPr lang="en-US" baseline="0" dirty="0" smtClean="0"/>
                        <a:t> of </a:t>
                      </a:r>
                      <a:r>
                        <a:rPr lang="en-US" baseline="0" dirty="0" err="1" smtClean="0"/>
                        <a:t>msg</a:t>
                      </a:r>
                      <a:r>
                        <a:rPr lang="en-US" baseline="0" dirty="0" smtClean="0"/>
                        <a:t> in 7 days of signup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24 hour conv.</a:t>
                      </a:r>
                      <a:r>
                        <a:rPr lang="en-US" baseline="0" dirty="0" smtClean="0"/>
                        <a:t> rate</a:t>
                      </a:r>
                      <a:endParaRPr lang="en-US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7 day conv. rate</a:t>
                      </a:r>
                    </a:p>
                    <a:p>
                      <a:endParaRPr lang="en-US" dirty="0"/>
                    </a:p>
                  </a:txBody>
                  <a:tcPr/>
                </a:tc>
              </a:tr>
              <a:tr h="475964">
                <a:tc>
                  <a:txBody>
                    <a:bodyPr/>
                    <a:lstStyle/>
                    <a:p>
                      <a:r>
                        <a:rPr lang="en-US" dirty="0" smtClean="0"/>
                        <a:t>1.9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5.4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2.3%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3.7%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514845" y="5545772"/>
            <a:ext cx="44762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Cougar Life had 12,283,856 unique visitors in 2014</a:t>
            </a:r>
            <a:endParaRPr 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699847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Established Men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smtClean="0"/>
              <a:t>Slide: </a:t>
            </a:r>
            <a:fld id="{7B8999D8-C44B-8745-A45E-F851E0BE5C7C}" type="slidenum">
              <a:rPr lang="en-US" smtClean="0"/>
              <a:pPr/>
              <a:t>44</a:t>
            </a:fld>
            <a:endParaRPr lang="en-US" dirty="0"/>
          </a:p>
        </p:txBody>
      </p:sp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42386313"/>
              </p:ext>
            </p:extLst>
          </p:nvPr>
        </p:nvGraphicFramePr>
        <p:xfrm>
          <a:off x="457200" y="1143000"/>
          <a:ext cx="8229600" cy="330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1847052"/>
              </p:ext>
            </p:extLst>
          </p:nvPr>
        </p:nvGraphicFramePr>
        <p:xfrm>
          <a:off x="2070100" y="4482815"/>
          <a:ext cx="4533900" cy="17435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3475"/>
                <a:gridCol w="1063625"/>
                <a:gridCol w="1079500"/>
                <a:gridCol w="1257300"/>
              </a:tblGrid>
              <a:tr h="96548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Signups (2014)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Photo upload Rate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Average</a:t>
                      </a:r>
                      <a:r>
                        <a:rPr lang="en-US" baseline="0" dirty="0" smtClean="0"/>
                        <a:t> Rev per Signup</a:t>
                      </a:r>
                      <a:endParaRPr lang="en-US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Average Rev per</a:t>
                      </a:r>
                      <a:r>
                        <a:rPr lang="en-US" baseline="0" dirty="0" smtClean="0"/>
                        <a:t> Purchaser</a:t>
                      </a:r>
                      <a:endParaRPr lang="en-US" dirty="0" smtClean="0"/>
                    </a:p>
                    <a:p>
                      <a:endParaRPr lang="en-US" dirty="0"/>
                    </a:p>
                  </a:txBody>
                  <a:tcPr/>
                </a:tc>
              </a:tr>
              <a:tr h="554857">
                <a:tc>
                  <a:txBody>
                    <a:bodyPr/>
                    <a:lstStyle/>
                    <a:p>
                      <a:r>
                        <a:rPr lang="en-US" dirty="0" smtClean="0"/>
                        <a:t>265,504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28%+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$14+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$300+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905036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Avid Life Media</a:t>
            </a:r>
            <a:br>
              <a:rPr lang="en-US" dirty="0" smtClean="0"/>
            </a:br>
            <a:r>
              <a:rPr lang="en-US" sz="2700" dirty="0" smtClean="0">
                <a:solidFill>
                  <a:schemeClr val="accent2">
                    <a:lumMod val="75000"/>
                  </a:schemeClr>
                </a:solidFill>
              </a:rPr>
              <a:t>International Reach: 46 Countries, 28 Languages</a:t>
            </a:r>
            <a:endParaRPr lang="en-US" sz="27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1" name="Slide Number Placeholder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999D8-C44B-8745-A45E-F851E0BE5C7C}" type="slidenum">
              <a:rPr lang="en-US" smtClean="0"/>
              <a:pPr/>
              <a:t>5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1676400"/>
            <a:ext cx="8266411" cy="2413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" y="4596863"/>
            <a:ext cx="8331200" cy="9387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6542962"/>
              </p:ext>
            </p:extLst>
          </p:nvPr>
        </p:nvGraphicFramePr>
        <p:xfrm>
          <a:off x="498790" y="1491176"/>
          <a:ext cx="8188009" cy="33250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65049"/>
                <a:gridCol w="2835932"/>
                <a:gridCol w="2887028"/>
              </a:tblGrid>
              <a:tr h="704824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Other</a:t>
                      </a:r>
                      <a:endParaRPr lang="en-US" dirty="0"/>
                    </a:p>
                  </a:txBody>
                  <a:tcPr/>
                </a:tc>
              </a:tr>
              <a:tr h="8734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62%</a:t>
                      </a:r>
                      <a:endParaRPr 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38%</a:t>
                      </a:r>
                      <a:endParaRPr lang="en-US" sz="2800" dirty="0"/>
                    </a:p>
                  </a:txBody>
                  <a:tcPr anchor="ctr"/>
                </a:tc>
              </a:tr>
              <a:tr h="8734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83%</a:t>
                      </a:r>
                      <a:endParaRPr 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17%</a:t>
                      </a:r>
                      <a:endParaRPr lang="en-US" sz="2800" dirty="0"/>
                    </a:p>
                  </a:txBody>
                  <a:tcPr anchor="ctr"/>
                </a:tc>
              </a:tr>
              <a:tr h="8734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smtClean="0"/>
                        <a:t>97%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3%</a:t>
                      </a:r>
                      <a:endParaRPr lang="en-US" sz="28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Avid Life Media</a:t>
            </a:r>
            <a:br>
              <a:rPr lang="en-US" dirty="0" smtClean="0"/>
            </a:br>
            <a:r>
              <a:rPr lang="en-US" sz="2700" dirty="0" smtClean="0">
                <a:solidFill>
                  <a:schemeClr val="accent2">
                    <a:lumMod val="75000"/>
                  </a:schemeClr>
                </a:solidFill>
              </a:rPr>
              <a:t>Brands and revenue breakdown by region</a:t>
            </a:r>
            <a:endParaRPr lang="en-US" sz="27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0" name="Picture 9" descr="Ashley Madison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2648" y="2240821"/>
            <a:ext cx="1837600" cy="759285"/>
          </a:xfrm>
          <a:prstGeom prst="rect">
            <a:avLst/>
          </a:prstGeom>
        </p:spPr>
      </p:pic>
      <p:pic>
        <p:nvPicPr>
          <p:cNvPr id="16" name="Picture 15" descr="Cougar Life.jpe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2648" y="3095356"/>
            <a:ext cx="1837600" cy="759285"/>
          </a:xfrm>
          <a:prstGeom prst="rect">
            <a:avLst/>
          </a:prstGeom>
        </p:spPr>
      </p:pic>
      <p:pic>
        <p:nvPicPr>
          <p:cNvPr id="17" name="Picture 16" descr="Established Men.jpe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2648" y="3980283"/>
            <a:ext cx="1837599" cy="759285"/>
          </a:xfrm>
          <a:prstGeom prst="rect">
            <a:avLst/>
          </a:prstGeom>
        </p:spPr>
      </p:pic>
      <p:sp>
        <p:nvSpPr>
          <p:cNvPr id="25" name="Rectangle 24"/>
          <p:cNvSpPr/>
          <p:nvPr/>
        </p:nvSpPr>
        <p:spPr>
          <a:xfrm>
            <a:off x="4114800" y="6364361"/>
            <a:ext cx="4572000" cy="2616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en-US" sz="1100" dirty="0" smtClean="0"/>
              <a:t>Strictly Confidential – Not for External Distribution</a:t>
            </a:r>
            <a:endParaRPr lang="en-US" sz="11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999D8-C44B-8745-A45E-F851E0BE5C7C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82848" y="1580076"/>
            <a:ext cx="742731" cy="486617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03503" y="1580076"/>
            <a:ext cx="742731" cy="486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59622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Avid Life Media</a:t>
            </a:r>
            <a:br>
              <a:rPr lang="en-US" dirty="0" smtClean="0"/>
            </a:b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Key Metric Summary (All Properties)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114800" y="6364361"/>
            <a:ext cx="4572000" cy="2616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en-US" sz="1100" dirty="0" smtClean="0"/>
              <a:t>Strictly Confidential – Not for External Distribution</a:t>
            </a:r>
            <a:endParaRPr lang="en-US" sz="1100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4186845"/>
              </p:ext>
            </p:extLst>
          </p:nvPr>
        </p:nvGraphicFramePr>
        <p:xfrm>
          <a:off x="457200" y="1727200"/>
          <a:ext cx="8229600" cy="21526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358775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Metric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2013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2014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i="1" dirty="0" smtClean="0"/>
                        <a:t>Change</a:t>
                      </a:r>
                      <a:endParaRPr lang="en-US" sz="1600" i="1" dirty="0"/>
                    </a:p>
                  </a:txBody>
                  <a:tcPr/>
                </a:tc>
              </a:tr>
              <a:tr h="358775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Visits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  700,871,661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2,333,210,131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i="1" dirty="0" smtClean="0">
                          <a:solidFill>
                            <a:srgbClr val="BBC737"/>
                          </a:solidFill>
                        </a:rPr>
                        <a:t>+233%</a:t>
                      </a:r>
                      <a:endParaRPr lang="en-US" sz="1600" i="1" dirty="0">
                        <a:solidFill>
                          <a:srgbClr val="BBC737"/>
                        </a:solidFill>
                      </a:endParaRPr>
                    </a:p>
                  </a:txBody>
                  <a:tcPr/>
                </a:tc>
              </a:tr>
              <a:tr h="358775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Unique Visitors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  519,543,630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1,878,447,802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i="1" dirty="0" smtClean="0">
                          <a:solidFill>
                            <a:srgbClr val="BBC737"/>
                          </a:solidFill>
                        </a:rPr>
                        <a:t>+271%</a:t>
                      </a:r>
                      <a:endParaRPr lang="en-US" sz="1600" i="1" dirty="0">
                        <a:solidFill>
                          <a:srgbClr val="BBC737"/>
                        </a:solidFill>
                      </a:endParaRPr>
                    </a:p>
                  </a:txBody>
                  <a:tcPr/>
                </a:tc>
              </a:tr>
              <a:tr h="358775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Signups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      7,146,172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      9,726,537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i="1" dirty="0" smtClean="0">
                          <a:solidFill>
                            <a:srgbClr val="BBC737"/>
                          </a:solidFill>
                        </a:rPr>
                        <a:t>+36%</a:t>
                      </a:r>
                      <a:endParaRPr lang="en-US" sz="1600" i="1" dirty="0">
                        <a:solidFill>
                          <a:srgbClr val="BBC737"/>
                        </a:solidFill>
                      </a:endParaRPr>
                    </a:p>
                  </a:txBody>
                  <a:tcPr/>
                </a:tc>
              </a:tr>
              <a:tr h="358775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Purchasing Members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  </a:t>
                      </a:r>
                      <a:r>
                        <a:rPr lang="en-US" sz="1600" baseline="0" dirty="0" smtClean="0"/>
                        <a:t>    </a:t>
                      </a:r>
                      <a:r>
                        <a:rPr lang="en-US" sz="1600" dirty="0" smtClean="0"/>
                        <a:t>1,913,521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      2,562,425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i="1" dirty="0" smtClean="0">
                          <a:solidFill>
                            <a:srgbClr val="BBC737"/>
                          </a:solidFill>
                        </a:rPr>
                        <a:t>+34%</a:t>
                      </a:r>
                      <a:endParaRPr lang="en-US" sz="1600" i="1" dirty="0">
                        <a:solidFill>
                          <a:srgbClr val="BBC737"/>
                        </a:solidFill>
                      </a:endParaRPr>
                    </a:p>
                  </a:txBody>
                  <a:tcPr/>
                </a:tc>
              </a:tr>
              <a:tr h="358775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Credits Used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aseline="0" dirty="0" smtClean="0"/>
                        <a:t>  120,284,398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   173,226,994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i="1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  <a:t>+44%</a:t>
                      </a:r>
                      <a:endParaRPr lang="en-US" sz="1600" i="1" dirty="0">
                        <a:solidFill>
                          <a:schemeClr val="accent3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7" name="Tab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1850132"/>
              </p:ext>
            </p:extLst>
          </p:nvPr>
        </p:nvGraphicFramePr>
        <p:xfrm>
          <a:off x="457200" y="4637161"/>
          <a:ext cx="8229600" cy="1066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55900"/>
                <a:gridCol w="1752600"/>
                <a:gridCol w="1663700"/>
                <a:gridCol w="2057400"/>
              </a:tblGrid>
              <a:tr h="35560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Metric (US $’000,000)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2013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2014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i="1" dirty="0" smtClean="0"/>
                        <a:t>Change</a:t>
                      </a:r>
                      <a:endParaRPr lang="en-US" sz="1600" i="1" dirty="0"/>
                    </a:p>
                  </a:txBody>
                  <a:tcPr/>
                </a:tc>
              </a:tr>
              <a:tr h="35560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Revenue (GAAP)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$78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$114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i="1" dirty="0" smtClean="0">
                          <a:solidFill>
                            <a:srgbClr val="BBC737"/>
                          </a:solidFill>
                        </a:rPr>
                        <a:t>+46%</a:t>
                      </a:r>
                      <a:endParaRPr lang="en-US" sz="1600" i="1" dirty="0">
                        <a:solidFill>
                          <a:srgbClr val="BBC737"/>
                        </a:solidFill>
                      </a:endParaRPr>
                    </a:p>
                  </a:txBody>
                  <a:tcPr/>
                </a:tc>
              </a:tr>
              <a:tr h="35560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EBITDA (Cash)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$34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$55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i="1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  <a:t>+61%</a:t>
                      </a:r>
                      <a:endParaRPr lang="en-US" sz="1600" i="1" dirty="0">
                        <a:solidFill>
                          <a:schemeClr val="accent3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999D8-C44B-8745-A45E-F851E0BE5C7C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46297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Chart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29933147"/>
              </p:ext>
            </p:extLst>
          </p:nvPr>
        </p:nvGraphicFramePr>
        <p:xfrm>
          <a:off x="457200" y="2657066"/>
          <a:ext cx="8229600" cy="35913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Avid Life Media</a:t>
            </a:r>
            <a:br>
              <a:rPr lang="en-US" dirty="0" smtClean="0"/>
            </a:b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Growth in 2014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7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153605"/>
            <a:ext cx="8229600" cy="2391411"/>
          </a:xfrm>
          <a:ln>
            <a:noFill/>
          </a:ln>
        </p:spPr>
        <p:txBody>
          <a:bodyPr>
            <a:normAutofit/>
          </a:bodyPr>
          <a:lstStyle/>
          <a:p>
            <a:r>
              <a:rPr lang="en-US" dirty="0" smtClean="0"/>
              <a:t>2013 </a:t>
            </a:r>
            <a:r>
              <a:rPr lang="en-US" dirty="0" err="1" smtClean="0"/>
              <a:t>vs</a:t>
            </a:r>
            <a:r>
              <a:rPr lang="en-US" dirty="0" smtClean="0"/>
              <a:t> 2014: </a:t>
            </a:r>
          </a:p>
          <a:p>
            <a:pPr lvl="1">
              <a:lnSpc>
                <a:spcPct val="110000"/>
              </a:lnSpc>
            </a:pP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Over 45% sign-up</a:t>
            </a:r>
          </a:p>
          <a:p>
            <a:pPr lvl="1">
              <a:lnSpc>
                <a:spcPct val="110000"/>
              </a:lnSpc>
            </a:pPr>
            <a:r>
              <a:rPr lang="en-US" dirty="0" smtClean="0"/>
              <a:t>Over 37% 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bookings growth</a:t>
            </a:r>
          </a:p>
        </p:txBody>
      </p:sp>
      <p:sp>
        <p:nvSpPr>
          <p:cNvPr id="16" name="Oval 15"/>
          <p:cNvSpPr/>
          <p:nvPr/>
        </p:nvSpPr>
        <p:spPr>
          <a:xfrm>
            <a:off x="4441232" y="5451110"/>
            <a:ext cx="73742" cy="81116"/>
          </a:xfrm>
          <a:prstGeom prst="ellipse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3310932" y="4972492"/>
            <a:ext cx="1561087" cy="461665"/>
          </a:xfrm>
          <a:prstGeom prst="rect">
            <a:avLst/>
          </a:prstGeom>
          <a:solidFill>
            <a:schemeClr val="bg1">
              <a:alpha val="22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2007 ALM Acquires </a:t>
            </a:r>
          </a:p>
          <a:p>
            <a:r>
              <a:rPr lang="en-US" sz="1200" dirty="0" smtClean="0"/>
              <a:t>Ashley Madison</a:t>
            </a:r>
            <a:endParaRPr lang="en-US" sz="1200" dirty="0"/>
          </a:p>
        </p:txBody>
      </p:sp>
      <p:sp>
        <p:nvSpPr>
          <p:cNvPr id="8" name="Rectangle 7"/>
          <p:cNvSpPr/>
          <p:nvPr/>
        </p:nvSpPr>
        <p:spPr>
          <a:xfrm>
            <a:off x="4114800" y="6364361"/>
            <a:ext cx="4572000" cy="2616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en-US" sz="1100" dirty="0" smtClean="0"/>
              <a:t>Strictly Confidential – Not for External Distribution</a:t>
            </a:r>
            <a:endParaRPr lang="en-US" sz="11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999D8-C44B-8745-A45E-F851E0BE5C7C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15123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Avid Life Media</a:t>
            </a:r>
            <a:br>
              <a:rPr lang="en-US" dirty="0" smtClean="0"/>
            </a:br>
            <a:r>
              <a:rPr lang="en-US" sz="2700" dirty="0" smtClean="0">
                <a:solidFill>
                  <a:schemeClr val="accent2">
                    <a:lumMod val="75000"/>
                  </a:schemeClr>
                </a:solidFill>
              </a:rPr>
              <a:t>How we generate revenue</a:t>
            </a:r>
            <a:endParaRPr lang="en-US" sz="27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114800" y="6364361"/>
            <a:ext cx="4572000" cy="2616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en-US" sz="1100" dirty="0" smtClean="0"/>
              <a:t>Confidential</a:t>
            </a:r>
            <a:endParaRPr lang="en-US" sz="1100" dirty="0"/>
          </a:p>
        </p:txBody>
      </p:sp>
      <p:sp>
        <p:nvSpPr>
          <p:cNvPr id="17" name="TextBox 16"/>
          <p:cNvSpPr txBox="1"/>
          <p:nvPr/>
        </p:nvSpPr>
        <p:spPr>
          <a:xfrm>
            <a:off x="5363882" y="1207106"/>
            <a:ext cx="34292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rgbClr val="FF0000"/>
                </a:solidFill>
              </a:rPr>
              <a:t>OurAwsesomeDatingSite.com</a:t>
            </a:r>
            <a:endParaRPr lang="en-US" dirty="0">
              <a:solidFill>
                <a:srgbClr val="FF0000"/>
              </a:solidFill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838200" y="1549659"/>
            <a:ext cx="7376660" cy="4393941"/>
            <a:chOff x="838200" y="1549659"/>
            <a:chExt cx="7376660" cy="4393941"/>
          </a:xfrm>
        </p:grpSpPr>
        <p:pic>
          <p:nvPicPr>
            <p:cNvPr id="18" name="Picture 17" descr="User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50891" y="1615478"/>
              <a:ext cx="865875" cy="815794"/>
            </a:xfrm>
            <a:prstGeom prst="rect">
              <a:avLst/>
            </a:prstGeom>
          </p:spPr>
        </p:pic>
        <p:grpSp>
          <p:nvGrpSpPr>
            <p:cNvPr id="6" name="Group 5"/>
            <p:cNvGrpSpPr/>
            <p:nvPr/>
          </p:nvGrpSpPr>
          <p:grpSpPr>
            <a:xfrm>
              <a:off x="838200" y="1549659"/>
              <a:ext cx="7376660" cy="4393941"/>
              <a:chOff x="838200" y="1549659"/>
              <a:chExt cx="7376660" cy="4393941"/>
            </a:xfrm>
          </p:grpSpPr>
          <p:grpSp>
            <p:nvGrpSpPr>
              <p:cNvPr id="37" name="Group 36"/>
              <p:cNvGrpSpPr/>
              <p:nvPr/>
            </p:nvGrpSpPr>
            <p:grpSpPr>
              <a:xfrm>
                <a:off x="838200" y="1549659"/>
                <a:ext cx="6994870" cy="4328215"/>
                <a:chOff x="457200" y="1244859"/>
                <a:chExt cx="6994870" cy="4328215"/>
              </a:xfrm>
            </p:grpSpPr>
            <p:pic>
              <p:nvPicPr>
                <p:cNvPr id="5" name="Picture 4" descr="edit(17114).png"/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590049" y="1244859"/>
                  <a:ext cx="862021" cy="1328949"/>
                </a:xfrm>
                <a:prstGeom prst="rect">
                  <a:avLst/>
                </a:prstGeom>
              </p:spPr>
            </p:pic>
            <p:sp>
              <p:nvSpPr>
                <p:cNvPr id="14" name="TextBox 13"/>
                <p:cNvSpPr txBox="1"/>
                <p:nvPr/>
              </p:nvSpPr>
              <p:spPr>
                <a:xfrm>
                  <a:off x="2311636" y="1886452"/>
                  <a:ext cx="153562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dirty="0" smtClean="0"/>
                    <a:t>1. User arrives</a:t>
                  </a:r>
                  <a:endParaRPr lang="en-US" dirty="0"/>
                </a:p>
              </p:txBody>
            </p:sp>
            <p:cxnSp>
              <p:nvCxnSpPr>
                <p:cNvPr id="16" name="Straight Arrow Connector 15"/>
                <p:cNvCxnSpPr/>
                <p:nvPr/>
              </p:nvCxnSpPr>
              <p:spPr>
                <a:xfrm>
                  <a:off x="1936223" y="1718575"/>
                  <a:ext cx="4336326" cy="0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5" name="TextBox 34"/>
                <p:cNvSpPr txBox="1"/>
                <p:nvPr/>
              </p:nvSpPr>
              <p:spPr>
                <a:xfrm>
                  <a:off x="854083" y="2115576"/>
                  <a:ext cx="63889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dirty="0" smtClean="0">
                      <a:solidFill>
                        <a:schemeClr val="accent1"/>
                      </a:solidFill>
                    </a:rPr>
                    <a:t>User</a:t>
                  </a:r>
                  <a:endParaRPr lang="en-US" dirty="0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26" name="TextBox 25"/>
                <p:cNvSpPr txBox="1"/>
                <p:nvPr/>
              </p:nvSpPr>
              <p:spPr>
                <a:xfrm>
                  <a:off x="3717655" y="3027020"/>
                  <a:ext cx="3394905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dirty="0" smtClean="0"/>
                    <a:t>2. Interacts with the site and users</a:t>
                  </a:r>
                  <a:endParaRPr lang="en-US" dirty="0"/>
                </a:p>
              </p:txBody>
            </p:sp>
            <p:cxnSp>
              <p:nvCxnSpPr>
                <p:cNvPr id="27" name="Straight Arrow Connector 26"/>
                <p:cNvCxnSpPr/>
                <p:nvPr/>
              </p:nvCxnSpPr>
              <p:spPr>
                <a:xfrm>
                  <a:off x="7021060" y="2624608"/>
                  <a:ext cx="0" cy="1426692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pic>
              <p:nvPicPr>
                <p:cNvPr id="31" name="Picture 30" descr="1206559374658084350Muga_Golden_Credit_Card.svg.hi.png"/>
                <p:cNvPicPr>
                  <a:picLocks noChangeAspect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57200" y="4180527"/>
                  <a:ext cx="2192987" cy="1392547"/>
                </a:xfrm>
                <a:prstGeom prst="rect">
                  <a:avLst/>
                </a:prstGeom>
              </p:spPr>
            </p:pic>
            <p:cxnSp>
              <p:nvCxnSpPr>
                <p:cNvPr id="33" name="Straight Arrow Connector 32"/>
                <p:cNvCxnSpPr/>
                <p:nvPr/>
              </p:nvCxnSpPr>
              <p:spPr>
                <a:xfrm flipH="1">
                  <a:off x="2806700" y="4826000"/>
                  <a:ext cx="3465849" cy="0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6" name="TextBox 35"/>
                <p:cNvSpPr txBox="1"/>
                <p:nvPr/>
              </p:nvSpPr>
              <p:spPr>
                <a:xfrm>
                  <a:off x="3999967" y="4959852"/>
                  <a:ext cx="1313693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dirty="0" smtClean="0"/>
                    <a:t>3. Purchases</a:t>
                  </a:r>
                  <a:endParaRPr lang="en-US" dirty="0"/>
                </a:p>
              </p:txBody>
            </p:sp>
          </p:grpSp>
          <p:pic>
            <p:nvPicPr>
              <p:cNvPr id="3" name="Picture 2" descr="clients.png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589260" y="4318000"/>
                <a:ext cx="1625600" cy="1625600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14255980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gin">
  <a:themeElements>
    <a:clrScheme name="Origi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ＭＳ 明朝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Origin.thmx</Template>
  <TotalTime>17655</TotalTime>
  <Words>1095</Words>
  <Application>Microsoft Macintosh PowerPoint</Application>
  <PresentationFormat>On-screen Show (4:3)</PresentationFormat>
  <Paragraphs>327</Paragraphs>
  <Slides>44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45" baseType="lpstr">
      <vt:lpstr>Origin</vt:lpstr>
      <vt:lpstr>   </vt:lpstr>
      <vt:lpstr>Our Company</vt:lpstr>
      <vt:lpstr>Avid Life Media Key Faces/Names</vt:lpstr>
      <vt:lpstr>Avid Life Media Brands and % revenue contributed to total</vt:lpstr>
      <vt:lpstr>Avid Life Media International Reach: 46 Countries, 28 Languages</vt:lpstr>
      <vt:lpstr>Avid Life Media Brands and revenue breakdown by region</vt:lpstr>
      <vt:lpstr>Avid Life Media Key Metric Summary (All Properties)</vt:lpstr>
      <vt:lpstr>Avid Life Media Growth in 2014</vt:lpstr>
      <vt:lpstr>Avid Life Media How we generate revenue</vt:lpstr>
      <vt:lpstr>Generating Site Traffic</vt:lpstr>
      <vt:lpstr>Avid Life Media Getting users to the website - Sources</vt:lpstr>
      <vt:lpstr>Avid Life Media Getting users to the website: Offline sources</vt:lpstr>
      <vt:lpstr>Ashley Madison The “Purple Cow”</vt:lpstr>
      <vt:lpstr>Ashley Madison The “Purple Cow”</vt:lpstr>
      <vt:lpstr>Ashley Madison The “Purple Cow”</vt:lpstr>
      <vt:lpstr>Cougar Life The “Purple Cow”</vt:lpstr>
      <vt:lpstr>Avid Life Media The Interesting Data</vt:lpstr>
      <vt:lpstr>Avid Life Media PR Stunts</vt:lpstr>
      <vt:lpstr>Avid Life Media PR Stunts</vt:lpstr>
      <vt:lpstr>Avid Life Media PR Stunts</vt:lpstr>
      <vt:lpstr>Avid Life Media PR Stunts</vt:lpstr>
      <vt:lpstr>Avid Life Media PR Stunts</vt:lpstr>
      <vt:lpstr>Avid Life Media Member Stories</vt:lpstr>
      <vt:lpstr>Avid Life Media Advertising</vt:lpstr>
      <vt:lpstr>Avid Life Media Getting users to the website: Online sources</vt:lpstr>
      <vt:lpstr>Generating Revenue From Site Traffic</vt:lpstr>
      <vt:lpstr>Flows through the system Our funnel</vt:lpstr>
      <vt:lpstr>Visitor to Signup Moving a user from visitor to signup</vt:lpstr>
      <vt:lpstr>Visitor to Signup Improvement example – landing page</vt:lpstr>
      <vt:lpstr>Getting to the Purchase Page Moving a user to the purchase page</vt:lpstr>
      <vt:lpstr>Submitting Payment Information Getting the Credit Card</vt:lpstr>
      <vt:lpstr>Example Split Test 4 different ways to ask the same question</vt:lpstr>
      <vt:lpstr>Operational Metrics Overview Capturing funds</vt:lpstr>
      <vt:lpstr>Add on Products</vt:lpstr>
      <vt:lpstr>Ashley Madison Product Innovation: Mobile Access Fee</vt:lpstr>
      <vt:lpstr>Ashley Madison Product Innovation</vt:lpstr>
      <vt:lpstr>Ashley Madison Product Innovation</vt:lpstr>
      <vt:lpstr>Ashley Madison Product Innovation</vt:lpstr>
      <vt:lpstr>Site Breakdown</vt:lpstr>
      <vt:lpstr>Ashley Madison</vt:lpstr>
      <vt:lpstr>Ashley Madison Key Stats – USA/Canada</vt:lpstr>
      <vt:lpstr>Cougar Life</vt:lpstr>
      <vt:lpstr>Cougar Life Key Stats</vt:lpstr>
      <vt:lpstr>Established Men</vt:lpstr>
    </vt:vector>
  </TitlesOfParts>
  <Company>ALM Labs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ALM Labs</dc:title>
  <dc:creator>Rizwan Jiwan</dc:creator>
  <cp:lastModifiedBy>Rizwan Jiwan</cp:lastModifiedBy>
  <cp:revision>453</cp:revision>
  <cp:lastPrinted>2012-02-28T18:21:42Z</cp:lastPrinted>
  <dcterms:created xsi:type="dcterms:W3CDTF">2011-01-21T19:22:32Z</dcterms:created>
  <dcterms:modified xsi:type="dcterms:W3CDTF">2015-01-20T21:36:00Z</dcterms:modified>
</cp:coreProperties>
</file>